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6" r:id="rId3"/>
    <p:sldId id="287" r:id="rId4"/>
    <p:sldId id="288" r:id="rId5"/>
    <p:sldId id="291" r:id="rId6"/>
    <p:sldId id="289" r:id="rId7"/>
    <p:sldId id="290" r:id="rId8"/>
    <p:sldId id="292" r:id="rId9"/>
    <p:sldId id="261" r:id="rId10"/>
    <p:sldId id="293" r:id="rId11"/>
    <p:sldId id="294" r:id="rId12"/>
    <p:sldId id="295" r:id="rId13"/>
    <p:sldId id="284" r:id="rId14"/>
    <p:sldId id="285" r:id="rId15"/>
    <p:sldId id="286" r:id="rId16"/>
    <p:sldId id="266" r:id="rId17"/>
    <p:sldId id="270" r:id="rId18"/>
    <p:sldId id="271" r:id="rId19"/>
    <p:sldId id="277" r:id="rId20"/>
    <p:sldId id="278" r:id="rId21"/>
    <p:sldId id="280" r:id="rId22"/>
    <p:sldId id="279" r:id="rId23"/>
    <p:sldId id="282" r:id="rId24"/>
    <p:sldId id="281" r:id="rId25"/>
    <p:sldId id="267" r:id="rId26"/>
    <p:sldId id="296" r:id="rId27"/>
    <p:sldId id="265" r:id="rId28"/>
    <p:sldId id="268" r:id="rId29"/>
    <p:sldId id="264" r:id="rId30"/>
    <p:sldId id="258" r:id="rId31"/>
    <p:sldId id="262" r:id="rId32"/>
    <p:sldId id="272" r:id="rId33"/>
    <p:sldId id="263" r:id="rId34"/>
    <p:sldId id="273" r:id="rId35"/>
    <p:sldId id="274" r:id="rId36"/>
    <p:sldId id="275" r:id="rId37"/>
    <p:sldId id="27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52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2CA9EC-85F7-41D0-9D40-590054B14884}" type="doc">
      <dgm:prSet loTypeId="urn:microsoft.com/office/officeart/2005/8/layout/rings+Icon" loCatId="officeonline" qsTypeId="urn:microsoft.com/office/officeart/2005/8/quickstyle/simple1" qsCatId="simple" csTypeId="urn:microsoft.com/office/officeart/2005/8/colors/accent1_2" csCatId="accent1" phldr="1"/>
      <dgm:spPr/>
    </dgm:pt>
    <dgm:pt modelId="{5DB27DF6-61E1-4633-B3EB-396B654094A1}">
      <dgm:prSet phldrT="[Text]"/>
      <dgm:spPr>
        <a:solidFill>
          <a:srgbClr val="00B0F0"/>
        </a:solidFill>
      </dgm:spPr>
      <dgm:t>
        <a:bodyPr/>
        <a:lstStyle/>
        <a:p>
          <a:r>
            <a:rPr lang="en-AU" dirty="0"/>
            <a:t>Self-awareness</a:t>
          </a:r>
        </a:p>
      </dgm:t>
    </dgm:pt>
    <dgm:pt modelId="{2C6A0083-C170-4D1D-BAF1-8E40648BDEA2}" type="parTrans" cxnId="{C59E9844-B3D4-495F-9FAB-F9AB4C180395}">
      <dgm:prSet/>
      <dgm:spPr/>
      <dgm:t>
        <a:bodyPr/>
        <a:lstStyle/>
        <a:p>
          <a:endParaRPr lang="en-AU"/>
        </a:p>
      </dgm:t>
    </dgm:pt>
    <dgm:pt modelId="{A87360D7-8FBE-482B-93B4-BFAA758F6ECB}" type="sibTrans" cxnId="{C59E9844-B3D4-495F-9FAB-F9AB4C180395}">
      <dgm:prSet/>
      <dgm:spPr/>
      <dgm:t>
        <a:bodyPr/>
        <a:lstStyle/>
        <a:p>
          <a:endParaRPr lang="en-AU"/>
        </a:p>
      </dgm:t>
    </dgm:pt>
    <dgm:pt modelId="{5E375347-8799-4B0E-9851-87189E06E464}">
      <dgm:prSet/>
      <dgm:spPr>
        <a:solidFill>
          <a:schemeClr val="accent6">
            <a:lumMod val="60000"/>
            <a:lumOff val="40000"/>
          </a:schemeClr>
        </a:solidFill>
      </dgm:spPr>
      <dgm:t>
        <a:bodyPr/>
        <a:lstStyle/>
        <a:p>
          <a:r>
            <a:rPr lang="en-AU" dirty="0"/>
            <a:t>Self-regulation</a:t>
          </a:r>
        </a:p>
      </dgm:t>
    </dgm:pt>
    <dgm:pt modelId="{48AD2C6A-D4C4-4519-A348-54B47E39387A}" type="parTrans" cxnId="{82C2F9BF-F467-4BD1-AD24-54D8458A1A9B}">
      <dgm:prSet/>
      <dgm:spPr/>
      <dgm:t>
        <a:bodyPr/>
        <a:lstStyle/>
        <a:p>
          <a:endParaRPr lang="en-AU"/>
        </a:p>
      </dgm:t>
    </dgm:pt>
    <dgm:pt modelId="{F49AA701-2FF6-471D-9C32-25B8094D21E3}" type="sibTrans" cxnId="{82C2F9BF-F467-4BD1-AD24-54D8458A1A9B}">
      <dgm:prSet/>
      <dgm:spPr/>
      <dgm:t>
        <a:bodyPr/>
        <a:lstStyle/>
        <a:p>
          <a:endParaRPr lang="en-AU"/>
        </a:p>
      </dgm:t>
    </dgm:pt>
    <dgm:pt modelId="{23CD110B-01D2-4F69-B050-C2BD852819BA}">
      <dgm:prSet/>
      <dgm:spPr>
        <a:solidFill>
          <a:srgbClr val="FFFF00"/>
        </a:solidFill>
      </dgm:spPr>
      <dgm:t>
        <a:bodyPr/>
        <a:lstStyle/>
        <a:p>
          <a:r>
            <a:rPr lang="en-AU" dirty="0"/>
            <a:t>Empathy</a:t>
          </a:r>
        </a:p>
      </dgm:t>
    </dgm:pt>
    <dgm:pt modelId="{3A01081D-BBA2-4627-ADA8-39CDCA2CE519}" type="parTrans" cxnId="{FA9C82C0-923D-4BEE-A038-52B2D45045C6}">
      <dgm:prSet/>
      <dgm:spPr/>
      <dgm:t>
        <a:bodyPr/>
        <a:lstStyle/>
        <a:p>
          <a:endParaRPr lang="en-AU"/>
        </a:p>
      </dgm:t>
    </dgm:pt>
    <dgm:pt modelId="{1EB7A3F8-E755-42B8-9C96-1422258D6B0C}" type="sibTrans" cxnId="{FA9C82C0-923D-4BEE-A038-52B2D45045C6}">
      <dgm:prSet/>
      <dgm:spPr/>
      <dgm:t>
        <a:bodyPr/>
        <a:lstStyle/>
        <a:p>
          <a:endParaRPr lang="en-AU"/>
        </a:p>
      </dgm:t>
    </dgm:pt>
    <dgm:pt modelId="{D2CB79C5-385E-44F4-844E-498E1ABF095F}">
      <dgm:prSet/>
      <dgm:spPr/>
      <dgm:t>
        <a:bodyPr/>
        <a:lstStyle/>
        <a:p>
          <a:r>
            <a:rPr lang="en-AU" dirty="0"/>
            <a:t>Motivation</a:t>
          </a:r>
        </a:p>
      </dgm:t>
    </dgm:pt>
    <dgm:pt modelId="{CFDCA1CB-E315-41CB-A395-62E2D8639C09}" type="parTrans" cxnId="{4CB79635-974D-4AB6-9C4C-760C1E93E6DA}">
      <dgm:prSet/>
      <dgm:spPr/>
      <dgm:t>
        <a:bodyPr/>
        <a:lstStyle/>
        <a:p>
          <a:endParaRPr lang="en-AU"/>
        </a:p>
      </dgm:t>
    </dgm:pt>
    <dgm:pt modelId="{0CDC3404-38FE-4972-A46B-DD4145554A12}" type="sibTrans" cxnId="{4CB79635-974D-4AB6-9C4C-760C1E93E6DA}">
      <dgm:prSet/>
      <dgm:spPr/>
      <dgm:t>
        <a:bodyPr/>
        <a:lstStyle/>
        <a:p>
          <a:endParaRPr lang="en-AU"/>
        </a:p>
      </dgm:t>
    </dgm:pt>
    <dgm:pt modelId="{00EDA29C-F11C-41E4-97A6-E98808E51A75}">
      <dgm:prSet/>
      <dgm:spPr>
        <a:solidFill>
          <a:schemeClr val="accent2"/>
        </a:solidFill>
      </dgm:spPr>
      <dgm:t>
        <a:bodyPr/>
        <a:lstStyle/>
        <a:p>
          <a:r>
            <a:rPr lang="en-AU" dirty="0"/>
            <a:t>Social-skill</a:t>
          </a:r>
        </a:p>
      </dgm:t>
    </dgm:pt>
    <dgm:pt modelId="{DC839206-A321-475F-B934-600BDDFE85C4}" type="parTrans" cxnId="{5AC0AC3C-47E1-4A7D-B32C-4DA694125FB1}">
      <dgm:prSet/>
      <dgm:spPr/>
      <dgm:t>
        <a:bodyPr/>
        <a:lstStyle/>
        <a:p>
          <a:endParaRPr lang="en-AU"/>
        </a:p>
      </dgm:t>
    </dgm:pt>
    <dgm:pt modelId="{6BCD0A50-A94E-47D8-8C07-B1EFF0CE8FBE}" type="sibTrans" cxnId="{5AC0AC3C-47E1-4A7D-B32C-4DA694125FB1}">
      <dgm:prSet/>
      <dgm:spPr/>
      <dgm:t>
        <a:bodyPr/>
        <a:lstStyle/>
        <a:p>
          <a:endParaRPr lang="en-AU"/>
        </a:p>
      </dgm:t>
    </dgm:pt>
    <dgm:pt modelId="{317261C0-BBE5-4D3E-8767-867BA9CAD412}" type="pres">
      <dgm:prSet presAssocID="{8E2CA9EC-85F7-41D0-9D40-590054B14884}" presName="Name0" presStyleCnt="0">
        <dgm:presLayoutVars>
          <dgm:chMax val="7"/>
          <dgm:dir/>
          <dgm:resizeHandles val="exact"/>
        </dgm:presLayoutVars>
      </dgm:prSet>
      <dgm:spPr/>
    </dgm:pt>
    <dgm:pt modelId="{C2BA6D20-68E6-42FE-8617-6D0E5614F646}" type="pres">
      <dgm:prSet presAssocID="{8E2CA9EC-85F7-41D0-9D40-590054B14884}" presName="ellipse1" presStyleLbl="vennNode1" presStyleIdx="0" presStyleCnt="5">
        <dgm:presLayoutVars>
          <dgm:bulletEnabled val="1"/>
        </dgm:presLayoutVars>
      </dgm:prSet>
      <dgm:spPr/>
    </dgm:pt>
    <dgm:pt modelId="{FBF64DEA-CEF9-4066-8E88-68B5979CAC85}" type="pres">
      <dgm:prSet presAssocID="{8E2CA9EC-85F7-41D0-9D40-590054B14884}" presName="ellipse2" presStyleLbl="vennNode1" presStyleIdx="1" presStyleCnt="5">
        <dgm:presLayoutVars>
          <dgm:bulletEnabled val="1"/>
        </dgm:presLayoutVars>
      </dgm:prSet>
      <dgm:spPr/>
    </dgm:pt>
    <dgm:pt modelId="{0E5BA6CD-1113-48CC-9323-AC080FADC25A}" type="pres">
      <dgm:prSet presAssocID="{8E2CA9EC-85F7-41D0-9D40-590054B14884}" presName="ellipse3" presStyleLbl="vennNode1" presStyleIdx="2" presStyleCnt="5">
        <dgm:presLayoutVars>
          <dgm:bulletEnabled val="1"/>
        </dgm:presLayoutVars>
      </dgm:prSet>
      <dgm:spPr/>
    </dgm:pt>
    <dgm:pt modelId="{1C5652CB-2B6F-496D-8B3A-983723D59791}" type="pres">
      <dgm:prSet presAssocID="{8E2CA9EC-85F7-41D0-9D40-590054B14884}" presName="ellipse4" presStyleLbl="vennNode1" presStyleIdx="3" presStyleCnt="5">
        <dgm:presLayoutVars>
          <dgm:bulletEnabled val="1"/>
        </dgm:presLayoutVars>
      </dgm:prSet>
      <dgm:spPr/>
    </dgm:pt>
    <dgm:pt modelId="{6F5814D1-C6F2-4B92-A27D-212F527E2E67}" type="pres">
      <dgm:prSet presAssocID="{8E2CA9EC-85F7-41D0-9D40-590054B14884}" presName="ellipse5" presStyleLbl="vennNode1" presStyleIdx="4" presStyleCnt="5">
        <dgm:presLayoutVars>
          <dgm:bulletEnabled val="1"/>
        </dgm:presLayoutVars>
      </dgm:prSet>
      <dgm:spPr/>
    </dgm:pt>
  </dgm:ptLst>
  <dgm:cxnLst>
    <dgm:cxn modelId="{5AC0AC3C-47E1-4A7D-B32C-4DA694125FB1}" srcId="{8E2CA9EC-85F7-41D0-9D40-590054B14884}" destId="{00EDA29C-F11C-41E4-97A6-E98808E51A75}" srcOrd="4" destOrd="0" parTransId="{DC839206-A321-475F-B934-600BDDFE85C4}" sibTransId="{6BCD0A50-A94E-47D8-8C07-B1EFF0CE8FBE}"/>
    <dgm:cxn modelId="{FA9C82C0-923D-4BEE-A038-52B2D45045C6}" srcId="{8E2CA9EC-85F7-41D0-9D40-590054B14884}" destId="{23CD110B-01D2-4F69-B050-C2BD852819BA}" srcOrd="3" destOrd="0" parTransId="{3A01081D-BBA2-4627-ADA8-39CDCA2CE519}" sibTransId="{1EB7A3F8-E755-42B8-9C96-1422258D6B0C}"/>
    <dgm:cxn modelId="{4CB79635-974D-4AB6-9C4C-760C1E93E6DA}" srcId="{8E2CA9EC-85F7-41D0-9D40-590054B14884}" destId="{D2CB79C5-385E-44F4-844E-498E1ABF095F}" srcOrd="2" destOrd="0" parTransId="{CFDCA1CB-E315-41CB-A395-62E2D8639C09}" sibTransId="{0CDC3404-38FE-4972-A46B-DD4145554A12}"/>
    <dgm:cxn modelId="{6F5183BA-956D-4270-9F98-4E9581622ABA}" type="presOf" srcId="{5DB27DF6-61E1-4633-B3EB-396B654094A1}" destId="{C2BA6D20-68E6-42FE-8617-6D0E5614F646}" srcOrd="0" destOrd="0" presId="urn:microsoft.com/office/officeart/2005/8/layout/rings+Icon"/>
    <dgm:cxn modelId="{C59E9844-B3D4-495F-9FAB-F9AB4C180395}" srcId="{8E2CA9EC-85F7-41D0-9D40-590054B14884}" destId="{5DB27DF6-61E1-4633-B3EB-396B654094A1}" srcOrd="0" destOrd="0" parTransId="{2C6A0083-C170-4D1D-BAF1-8E40648BDEA2}" sibTransId="{A87360D7-8FBE-482B-93B4-BFAA758F6ECB}"/>
    <dgm:cxn modelId="{DEF08C28-C6E4-47E1-9B2F-EE82CD9B448B}" type="presOf" srcId="{D2CB79C5-385E-44F4-844E-498E1ABF095F}" destId="{0E5BA6CD-1113-48CC-9323-AC080FADC25A}" srcOrd="0" destOrd="0" presId="urn:microsoft.com/office/officeart/2005/8/layout/rings+Icon"/>
    <dgm:cxn modelId="{2B15A199-9F2C-44A2-9C24-2C596249A66A}" type="presOf" srcId="{5E375347-8799-4B0E-9851-87189E06E464}" destId="{FBF64DEA-CEF9-4066-8E88-68B5979CAC85}" srcOrd="0" destOrd="0" presId="urn:microsoft.com/office/officeart/2005/8/layout/rings+Icon"/>
    <dgm:cxn modelId="{2AD725BA-0CC7-4AA0-90B5-549B7DBF6B0E}" type="presOf" srcId="{8E2CA9EC-85F7-41D0-9D40-590054B14884}" destId="{317261C0-BBE5-4D3E-8767-867BA9CAD412}" srcOrd="0" destOrd="0" presId="urn:microsoft.com/office/officeart/2005/8/layout/rings+Icon"/>
    <dgm:cxn modelId="{82C2F9BF-F467-4BD1-AD24-54D8458A1A9B}" srcId="{8E2CA9EC-85F7-41D0-9D40-590054B14884}" destId="{5E375347-8799-4B0E-9851-87189E06E464}" srcOrd="1" destOrd="0" parTransId="{48AD2C6A-D4C4-4519-A348-54B47E39387A}" sibTransId="{F49AA701-2FF6-471D-9C32-25B8094D21E3}"/>
    <dgm:cxn modelId="{96E865F9-38D6-4375-B281-79AA32E2F0A8}" type="presOf" srcId="{23CD110B-01D2-4F69-B050-C2BD852819BA}" destId="{1C5652CB-2B6F-496D-8B3A-983723D59791}" srcOrd="0" destOrd="0" presId="urn:microsoft.com/office/officeart/2005/8/layout/rings+Icon"/>
    <dgm:cxn modelId="{38ABF96F-EC87-42E1-B665-8CE1048A53B2}" type="presOf" srcId="{00EDA29C-F11C-41E4-97A6-E98808E51A75}" destId="{6F5814D1-C6F2-4B92-A27D-212F527E2E67}" srcOrd="0" destOrd="0" presId="urn:microsoft.com/office/officeart/2005/8/layout/rings+Icon"/>
    <dgm:cxn modelId="{88C70DD1-C9F1-4E3B-89D3-F37867581882}" type="presParOf" srcId="{317261C0-BBE5-4D3E-8767-867BA9CAD412}" destId="{C2BA6D20-68E6-42FE-8617-6D0E5614F646}" srcOrd="0" destOrd="0" presId="urn:microsoft.com/office/officeart/2005/8/layout/rings+Icon"/>
    <dgm:cxn modelId="{9354E2C4-3719-4844-AFDB-737F58DDF380}" type="presParOf" srcId="{317261C0-BBE5-4D3E-8767-867BA9CAD412}" destId="{FBF64DEA-CEF9-4066-8E88-68B5979CAC85}" srcOrd="1" destOrd="0" presId="urn:microsoft.com/office/officeart/2005/8/layout/rings+Icon"/>
    <dgm:cxn modelId="{22869A29-6474-42F5-93E3-1BDFE4CA94CD}" type="presParOf" srcId="{317261C0-BBE5-4D3E-8767-867BA9CAD412}" destId="{0E5BA6CD-1113-48CC-9323-AC080FADC25A}" srcOrd="2" destOrd="0" presId="urn:microsoft.com/office/officeart/2005/8/layout/rings+Icon"/>
    <dgm:cxn modelId="{41405FBC-B8D6-4A23-949E-9EDBFC124127}" type="presParOf" srcId="{317261C0-BBE5-4D3E-8767-867BA9CAD412}" destId="{1C5652CB-2B6F-496D-8B3A-983723D59791}" srcOrd="3" destOrd="0" presId="urn:microsoft.com/office/officeart/2005/8/layout/rings+Icon"/>
    <dgm:cxn modelId="{BB57A1E3-6652-487C-B018-D62ADE87899D}" type="presParOf" srcId="{317261C0-BBE5-4D3E-8767-867BA9CAD412}" destId="{6F5814D1-C6F2-4B92-A27D-212F527E2E67}" srcOrd="4"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2CA9EC-85F7-41D0-9D40-590054B1488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AU"/>
        </a:p>
      </dgm:t>
    </dgm:pt>
    <dgm:pt modelId="{5DB27DF6-61E1-4633-B3EB-396B654094A1}">
      <dgm:prSet phldrT="[Text]"/>
      <dgm:spPr>
        <a:solidFill>
          <a:srgbClr val="00B0F0"/>
        </a:solidFill>
      </dgm:spPr>
      <dgm:t>
        <a:bodyPr/>
        <a:lstStyle/>
        <a:p>
          <a:r>
            <a:rPr lang="en-AU" b="1" dirty="0"/>
            <a:t>Self-awareness</a:t>
          </a:r>
        </a:p>
      </dgm:t>
    </dgm:pt>
    <dgm:pt modelId="{2C6A0083-C170-4D1D-BAF1-8E40648BDEA2}" type="parTrans" cxnId="{C59E9844-B3D4-495F-9FAB-F9AB4C180395}">
      <dgm:prSet/>
      <dgm:spPr/>
      <dgm:t>
        <a:bodyPr/>
        <a:lstStyle/>
        <a:p>
          <a:endParaRPr lang="en-AU"/>
        </a:p>
      </dgm:t>
    </dgm:pt>
    <dgm:pt modelId="{A87360D7-8FBE-482B-93B4-BFAA758F6ECB}" type="sibTrans" cxnId="{C59E9844-B3D4-495F-9FAB-F9AB4C180395}">
      <dgm:prSet/>
      <dgm:spPr/>
      <dgm:t>
        <a:bodyPr/>
        <a:lstStyle/>
        <a:p>
          <a:endParaRPr lang="en-AU"/>
        </a:p>
      </dgm:t>
    </dgm:pt>
    <dgm:pt modelId="{FDCD89AA-44BE-4359-A8F8-15310A220189}">
      <dgm:prSet phldrT="[Text]"/>
      <dgm:spPr>
        <a:solidFill>
          <a:srgbClr val="00B0F0"/>
        </a:solidFill>
      </dgm:spPr>
      <dgm:t>
        <a:bodyPr/>
        <a:lstStyle/>
        <a:p>
          <a:pPr algn="l"/>
          <a:r>
            <a:rPr lang="en-AU" dirty="0"/>
            <a:t>Recognize and understand your own moods and motivations and their effect on others. To achieve this state, you must be able to monitor your own emotional state and identify your own emotions. </a:t>
          </a:r>
          <a:br>
            <a:rPr lang="en-AU" dirty="0"/>
          </a:br>
          <a:r>
            <a:rPr lang="en-AU" i="1" dirty="0"/>
            <a:t>Emotional Maturity in this trait shows:</a:t>
          </a:r>
          <a:endParaRPr lang="en-AU" dirty="0"/>
        </a:p>
        <a:p>
          <a:pPr algn="l"/>
          <a:r>
            <a:rPr lang="en-AU" dirty="0"/>
            <a:t>- </a:t>
          </a:r>
          <a:r>
            <a:rPr lang="en-AU" b="1" dirty="0"/>
            <a:t>Confidence</a:t>
          </a:r>
        </a:p>
        <a:p>
          <a:pPr algn="l"/>
          <a:r>
            <a:rPr lang="en-AU" dirty="0"/>
            <a:t>- </a:t>
          </a:r>
          <a:r>
            <a:rPr lang="en-AU" b="1" dirty="0"/>
            <a:t>Sense of humour </a:t>
          </a:r>
          <a:r>
            <a:rPr lang="en-AU" dirty="0"/>
            <a:t>(can laugh at self)</a:t>
          </a:r>
        </a:p>
        <a:p>
          <a:pPr algn="l"/>
          <a:r>
            <a:rPr lang="en-AU" dirty="0"/>
            <a:t>- </a:t>
          </a:r>
          <a:r>
            <a:rPr lang="en-AU" b="1" dirty="0"/>
            <a:t>Aware of your impression on others </a:t>
          </a:r>
          <a:r>
            <a:rPr lang="en-AU" dirty="0"/>
            <a:t>(can read the reactions of others to know how you are perceived)</a:t>
          </a:r>
        </a:p>
      </dgm:t>
    </dgm:pt>
    <dgm:pt modelId="{42AFFE83-032B-4B2B-AFA7-3A1D58397E86}" type="parTrans" cxnId="{AA3929C2-2A78-4A72-A555-8B3BC6BD726E}">
      <dgm:prSet/>
      <dgm:spPr/>
      <dgm:t>
        <a:bodyPr/>
        <a:lstStyle/>
        <a:p>
          <a:endParaRPr lang="en-AU"/>
        </a:p>
      </dgm:t>
    </dgm:pt>
    <dgm:pt modelId="{C9F78231-F055-4A0A-8067-E83C3B70CCEA}" type="sibTrans" cxnId="{AA3929C2-2A78-4A72-A555-8B3BC6BD726E}">
      <dgm:prSet/>
      <dgm:spPr/>
      <dgm:t>
        <a:bodyPr/>
        <a:lstStyle/>
        <a:p>
          <a:endParaRPr lang="en-AU"/>
        </a:p>
      </dgm:t>
    </dgm:pt>
    <dgm:pt modelId="{7622B452-6334-45BD-8BD1-48DC20F637B8}" type="pres">
      <dgm:prSet presAssocID="{8E2CA9EC-85F7-41D0-9D40-590054B14884}" presName="Name0" presStyleCnt="0">
        <dgm:presLayoutVars>
          <dgm:dir/>
          <dgm:animLvl val="lvl"/>
          <dgm:resizeHandles val="exact"/>
        </dgm:presLayoutVars>
      </dgm:prSet>
      <dgm:spPr/>
    </dgm:pt>
    <dgm:pt modelId="{6A8CCCF3-9BE1-4AB2-8888-B5077A689E87}" type="pres">
      <dgm:prSet presAssocID="{5DB27DF6-61E1-4633-B3EB-396B654094A1}" presName="linNode" presStyleCnt="0"/>
      <dgm:spPr/>
    </dgm:pt>
    <dgm:pt modelId="{CB87979F-9BFD-41DD-9EAB-F4D76DCF0E5E}" type="pres">
      <dgm:prSet presAssocID="{5DB27DF6-61E1-4633-B3EB-396B654094A1}" presName="parentText" presStyleLbl="node1" presStyleIdx="0" presStyleCnt="2" custScaleX="53721" custScaleY="124623" custLinFactY="186501" custLinFactNeighborX="-45471" custLinFactNeighborY="200000">
        <dgm:presLayoutVars>
          <dgm:chMax val="1"/>
          <dgm:bulletEnabled val="1"/>
        </dgm:presLayoutVars>
      </dgm:prSet>
      <dgm:spPr/>
    </dgm:pt>
    <dgm:pt modelId="{1069C75F-E6FD-473C-88E8-EB20ECCFC3F0}" type="pres">
      <dgm:prSet presAssocID="{A87360D7-8FBE-482B-93B4-BFAA758F6ECB}" presName="sp" presStyleCnt="0"/>
      <dgm:spPr/>
    </dgm:pt>
    <dgm:pt modelId="{903C2AA2-D639-4D00-806C-F582489122F6}" type="pres">
      <dgm:prSet presAssocID="{FDCD89AA-44BE-4359-A8F8-15310A220189}" presName="linNode" presStyleCnt="0"/>
      <dgm:spPr/>
    </dgm:pt>
    <dgm:pt modelId="{50347C91-70EA-4268-AE5A-526648DD00EB}" type="pres">
      <dgm:prSet presAssocID="{FDCD89AA-44BE-4359-A8F8-15310A220189}" presName="parentText" presStyleLbl="node1" presStyleIdx="1" presStyleCnt="2" custScaleX="183317" custScaleY="773735" custLinFactNeighborX="37229" custLinFactNeighborY="-67678">
        <dgm:presLayoutVars>
          <dgm:chMax val="1"/>
          <dgm:bulletEnabled val="1"/>
        </dgm:presLayoutVars>
      </dgm:prSet>
      <dgm:spPr/>
    </dgm:pt>
  </dgm:ptLst>
  <dgm:cxnLst>
    <dgm:cxn modelId="{20102AB5-6B7B-4745-81F5-5B2855A5F74F}" type="presOf" srcId="{5DB27DF6-61E1-4633-B3EB-396B654094A1}" destId="{CB87979F-9BFD-41DD-9EAB-F4D76DCF0E5E}" srcOrd="0" destOrd="0" presId="urn:microsoft.com/office/officeart/2005/8/layout/vList5"/>
    <dgm:cxn modelId="{A311D90F-3629-4E40-B915-3073063BB0F9}" type="presOf" srcId="{FDCD89AA-44BE-4359-A8F8-15310A220189}" destId="{50347C91-70EA-4268-AE5A-526648DD00EB}" srcOrd="0" destOrd="0" presId="urn:microsoft.com/office/officeart/2005/8/layout/vList5"/>
    <dgm:cxn modelId="{6E89FF23-CC0B-49E8-B5DC-5C31BB5E45C8}" type="presOf" srcId="{8E2CA9EC-85F7-41D0-9D40-590054B14884}" destId="{7622B452-6334-45BD-8BD1-48DC20F637B8}" srcOrd="0" destOrd="0" presId="urn:microsoft.com/office/officeart/2005/8/layout/vList5"/>
    <dgm:cxn modelId="{AA3929C2-2A78-4A72-A555-8B3BC6BD726E}" srcId="{8E2CA9EC-85F7-41D0-9D40-590054B14884}" destId="{FDCD89AA-44BE-4359-A8F8-15310A220189}" srcOrd="1" destOrd="0" parTransId="{42AFFE83-032B-4B2B-AFA7-3A1D58397E86}" sibTransId="{C9F78231-F055-4A0A-8067-E83C3B70CCEA}"/>
    <dgm:cxn modelId="{C59E9844-B3D4-495F-9FAB-F9AB4C180395}" srcId="{8E2CA9EC-85F7-41D0-9D40-590054B14884}" destId="{5DB27DF6-61E1-4633-B3EB-396B654094A1}" srcOrd="0" destOrd="0" parTransId="{2C6A0083-C170-4D1D-BAF1-8E40648BDEA2}" sibTransId="{A87360D7-8FBE-482B-93B4-BFAA758F6ECB}"/>
    <dgm:cxn modelId="{26EE484E-F316-43CD-AAD4-247E35E4557D}" type="presParOf" srcId="{7622B452-6334-45BD-8BD1-48DC20F637B8}" destId="{6A8CCCF3-9BE1-4AB2-8888-B5077A689E87}" srcOrd="0" destOrd="0" presId="urn:microsoft.com/office/officeart/2005/8/layout/vList5"/>
    <dgm:cxn modelId="{6B126E6B-8303-4168-A7A5-49131AFA8E86}" type="presParOf" srcId="{6A8CCCF3-9BE1-4AB2-8888-B5077A689E87}" destId="{CB87979F-9BFD-41DD-9EAB-F4D76DCF0E5E}" srcOrd="0" destOrd="0" presId="urn:microsoft.com/office/officeart/2005/8/layout/vList5"/>
    <dgm:cxn modelId="{30953E4F-A493-44E3-B0FF-F97E2A9B7866}" type="presParOf" srcId="{7622B452-6334-45BD-8BD1-48DC20F637B8}" destId="{1069C75F-E6FD-473C-88E8-EB20ECCFC3F0}" srcOrd="1" destOrd="0" presId="urn:microsoft.com/office/officeart/2005/8/layout/vList5"/>
    <dgm:cxn modelId="{2DEABD97-0435-45F3-9EA5-49A52697ACDE}" type="presParOf" srcId="{7622B452-6334-45BD-8BD1-48DC20F637B8}" destId="{903C2AA2-D639-4D00-806C-F582489122F6}" srcOrd="2" destOrd="0" presId="urn:microsoft.com/office/officeart/2005/8/layout/vList5"/>
    <dgm:cxn modelId="{9250311C-BAE2-4138-A59D-57F7103975CF}" type="presParOf" srcId="{903C2AA2-D639-4D00-806C-F582489122F6}" destId="{50347C91-70EA-4268-AE5A-526648DD00E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2CA9EC-85F7-41D0-9D40-590054B1488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AU"/>
        </a:p>
      </dgm:t>
    </dgm:pt>
    <dgm:pt modelId="{5DB27DF6-61E1-4633-B3EB-396B654094A1}">
      <dgm:prSet phldrT="[Text]" custT="1"/>
      <dgm:spPr/>
      <dgm:t>
        <a:bodyPr/>
        <a:lstStyle/>
        <a:p>
          <a:r>
            <a:rPr lang="en-AU" sz="2200" b="1" dirty="0"/>
            <a:t>Motivation</a:t>
          </a:r>
          <a:endParaRPr lang="en-AU" sz="2200" dirty="0"/>
        </a:p>
      </dgm:t>
    </dgm:pt>
    <dgm:pt modelId="{2C6A0083-C170-4D1D-BAF1-8E40648BDEA2}" type="parTrans" cxnId="{C59E9844-B3D4-495F-9FAB-F9AB4C180395}">
      <dgm:prSet/>
      <dgm:spPr/>
      <dgm:t>
        <a:bodyPr/>
        <a:lstStyle/>
        <a:p>
          <a:endParaRPr lang="en-AU"/>
        </a:p>
      </dgm:t>
    </dgm:pt>
    <dgm:pt modelId="{A87360D7-8FBE-482B-93B4-BFAA758F6ECB}" type="sibTrans" cxnId="{C59E9844-B3D4-495F-9FAB-F9AB4C180395}">
      <dgm:prSet/>
      <dgm:spPr/>
      <dgm:t>
        <a:bodyPr/>
        <a:lstStyle/>
        <a:p>
          <a:endParaRPr lang="en-AU"/>
        </a:p>
      </dgm:t>
    </dgm:pt>
    <dgm:pt modelId="{FDCD89AA-44BE-4359-A8F8-15310A220189}">
      <dgm:prSet phldrT="[Text]" custT="1"/>
      <dgm:spPr/>
      <dgm:t>
        <a:bodyPr/>
        <a:lstStyle/>
        <a:p>
          <a:pPr algn="l"/>
          <a:r>
            <a:rPr lang="en-AU" sz="2200" b="1" dirty="0"/>
            <a:t>Internal motivation </a:t>
          </a:r>
          <a:r>
            <a:rPr lang="en-AU" sz="2200" dirty="0"/>
            <a:t>is marked by an interest in learning. It is also self-improvement vs. a pursuit of wealth and status (as a pursuit of wealth and status is an external motivator).</a:t>
          </a:r>
          <a:br>
            <a:rPr lang="en-AU" sz="2200" dirty="0"/>
          </a:br>
          <a:br>
            <a:rPr lang="en-AU" sz="2200" dirty="0"/>
          </a:br>
          <a:r>
            <a:rPr lang="en-AU" sz="2200" i="1" dirty="0"/>
            <a:t>Emotional Maturity in this trait shows:</a:t>
          </a:r>
          <a:endParaRPr lang="en-AU" sz="2200" dirty="0"/>
        </a:p>
        <a:p>
          <a:pPr algn="l"/>
          <a:r>
            <a:rPr lang="en-AU" sz="2200" dirty="0"/>
            <a:t>- </a:t>
          </a:r>
          <a:r>
            <a:rPr lang="en-AU" sz="2200" b="1" dirty="0"/>
            <a:t>Initiative and the commitment to complete a task</a:t>
          </a:r>
        </a:p>
        <a:p>
          <a:pPr algn="l"/>
          <a:r>
            <a:rPr lang="en-AU" sz="2200" b="1" dirty="0"/>
            <a:t>- Perseverance in the face of adversity</a:t>
          </a:r>
        </a:p>
      </dgm:t>
    </dgm:pt>
    <dgm:pt modelId="{42AFFE83-032B-4B2B-AFA7-3A1D58397E86}" type="parTrans" cxnId="{AA3929C2-2A78-4A72-A555-8B3BC6BD726E}">
      <dgm:prSet/>
      <dgm:spPr/>
      <dgm:t>
        <a:bodyPr/>
        <a:lstStyle/>
        <a:p>
          <a:endParaRPr lang="en-AU"/>
        </a:p>
      </dgm:t>
    </dgm:pt>
    <dgm:pt modelId="{C9F78231-F055-4A0A-8067-E83C3B70CCEA}" type="sibTrans" cxnId="{AA3929C2-2A78-4A72-A555-8B3BC6BD726E}">
      <dgm:prSet/>
      <dgm:spPr/>
      <dgm:t>
        <a:bodyPr/>
        <a:lstStyle/>
        <a:p>
          <a:endParaRPr lang="en-AU"/>
        </a:p>
      </dgm:t>
    </dgm:pt>
    <dgm:pt modelId="{7622B452-6334-45BD-8BD1-48DC20F637B8}" type="pres">
      <dgm:prSet presAssocID="{8E2CA9EC-85F7-41D0-9D40-590054B14884}" presName="Name0" presStyleCnt="0">
        <dgm:presLayoutVars>
          <dgm:dir/>
          <dgm:animLvl val="lvl"/>
          <dgm:resizeHandles val="exact"/>
        </dgm:presLayoutVars>
      </dgm:prSet>
      <dgm:spPr/>
    </dgm:pt>
    <dgm:pt modelId="{6A8CCCF3-9BE1-4AB2-8888-B5077A689E87}" type="pres">
      <dgm:prSet presAssocID="{5DB27DF6-61E1-4633-B3EB-396B654094A1}" presName="linNode" presStyleCnt="0"/>
      <dgm:spPr/>
    </dgm:pt>
    <dgm:pt modelId="{CB87979F-9BFD-41DD-9EAB-F4D76DCF0E5E}" type="pres">
      <dgm:prSet presAssocID="{5DB27DF6-61E1-4633-B3EB-396B654094A1}" presName="parentText" presStyleLbl="node1" presStyleIdx="0" presStyleCnt="2" custScaleX="60331" custScaleY="255155" custLinFactY="500000" custLinFactNeighborX="-45143" custLinFactNeighborY="502500">
        <dgm:presLayoutVars>
          <dgm:chMax val="1"/>
          <dgm:bulletEnabled val="1"/>
        </dgm:presLayoutVars>
      </dgm:prSet>
      <dgm:spPr/>
    </dgm:pt>
    <dgm:pt modelId="{1069C75F-E6FD-473C-88E8-EB20ECCFC3F0}" type="pres">
      <dgm:prSet presAssocID="{A87360D7-8FBE-482B-93B4-BFAA758F6ECB}" presName="sp" presStyleCnt="0"/>
      <dgm:spPr/>
    </dgm:pt>
    <dgm:pt modelId="{903C2AA2-D639-4D00-806C-F582489122F6}" type="pres">
      <dgm:prSet presAssocID="{FDCD89AA-44BE-4359-A8F8-15310A220189}" presName="linNode" presStyleCnt="0"/>
      <dgm:spPr/>
    </dgm:pt>
    <dgm:pt modelId="{50347C91-70EA-4268-AE5A-526648DD00EB}" type="pres">
      <dgm:prSet presAssocID="{FDCD89AA-44BE-4359-A8F8-15310A220189}" presName="parentText" presStyleLbl="node1" presStyleIdx="1" presStyleCnt="2" custScaleX="183317" custScaleY="2000000" custLinFactY="-30077" custLinFactNeighborX="38541" custLinFactNeighborY="-100000">
        <dgm:presLayoutVars>
          <dgm:chMax val="1"/>
          <dgm:bulletEnabled val="1"/>
        </dgm:presLayoutVars>
      </dgm:prSet>
      <dgm:spPr/>
    </dgm:pt>
  </dgm:ptLst>
  <dgm:cxnLst>
    <dgm:cxn modelId="{EF79943D-57C1-4F57-8221-ADE90095E9E7}" type="presOf" srcId="{5DB27DF6-61E1-4633-B3EB-396B654094A1}" destId="{CB87979F-9BFD-41DD-9EAB-F4D76DCF0E5E}" srcOrd="0" destOrd="0" presId="urn:microsoft.com/office/officeart/2005/8/layout/vList5"/>
    <dgm:cxn modelId="{593F0D8C-3BC7-430C-AA64-D523142BFA72}" type="presOf" srcId="{8E2CA9EC-85F7-41D0-9D40-590054B14884}" destId="{7622B452-6334-45BD-8BD1-48DC20F637B8}" srcOrd="0" destOrd="0" presId="urn:microsoft.com/office/officeart/2005/8/layout/vList5"/>
    <dgm:cxn modelId="{5DE5E2A3-28DD-40BA-957F-C5B34A986FC0}" type="presOf" srcId="{FDCD89AA-44BE-4359-A8F8-15310A220189}" destId="{50347C91-70EA-4268-AE5A-526648DD00EB}" srcOrd="0" destOrd="0" presId="urn:microsoft.com/office/officeart/2005/8/layout/vList5"/>
    <dgm:cxn modelId="{AA3929C2-2A78-4A72-A555-8B3BC6BD726E}" srcId="{8E2CA9EC-85F7-41D0-9D40-590054B14884}" destId="{FDCD89AA-44BE-4359-A8F8-15310A220189}" srcOrd="1" destOrd="0" parTransId="{42AFFE83-032B-4B2B-AFA7-3A1D58397E86}" sibTransId="{C9F78231-F055-4A0A-8067-E83C3B70CCEA}"/>
    <dgm:cxn modelId="{C59E9844-B3D4-495F-9FAB-F9AB4C180395}" srcId="{8E2CA9EC-85F7-41D0-9D40-590054B14884}" destId="{5DB27DF6-61E1-4633-B3EB-396B654094A1}" srcOrd="0" destOrd="0" parTransId="{2C6A0083-C170-4D1D-BAF1-8E40648BDEA2}" sibTransId="{A87360D7-8FBE-482B-93B4-BFAA758F6ECB}"/>
    <dgm:cxn modelId="{6B1F0607-04B9-470F-B4F0-0DA549DB7D96}" type="presParOf" srcId="{7622B452-6334-45BD-8BD1-48DC20F637B8}" destId="{6A8CCCF3-9BE1-4AB2-8888-B5077A689E87}" srcOrd="0" destOrd="0" presId="urn:microsoft.com/office/officeart/2005/8/layout/vList5"/>
    <dgm:cxn modelId="{7D3F4D1E-F382-4CC8-A7F5-938D40D73EE1}" type="presParOf" srcId="{6A8CCCF3-9BE1-4AB2-8888-B5077A689E87}" destId="{CB87979F-9BFD-41DD-9EAB-F4D76DCF0E5E}" srcOrd="0" destOrd="0" presId="urn:microsoft.com/office/officeart/2005/8/layout/vList5"/>
    <dgm:cxn modelId="{38C7F790-7F39-4920-8036-59D093A54C28}" type="presParOf" srcId="{7622B452-6334-45BD-8BD1-48DC20F637B8}" destId="{1069C75F-E6FD-473C-88E8-EB20ECCFC3F0}" srcOrd="1" destOrd="0" presId="urn:microsoft.com/office/officeart/2005/8/layout/vList5"/>
    <dgm:cxn modelId="{DBD22DAB-13DE-4A2E-A88C-9905F3B8EA3E}" type="presParOf" srcId="{7622B452-6334-45BD-8BD1-48DC20F637B8}" destId="{903C2AA2-D639-4D00-806C-F582489122F6}" srcOrd="2" destOrd="0" presId="urn:microsoft.com/office/officeart/2005/8/layout/vList5"/>
    <dgm:cxn modelId="{5347B22E-1A21-4192-A9C0-02B24EABA7E1}" type="presParOf" srcId="{903C2AA2-D639-4D00-806C-F582489122F6}" destId="{50347C91-70EA-4268-AE5A-526648DD00E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2CA9EC-85F7-41D0-9D40-590054B14884}"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lang="en-AU"/>
        </a:p>
      </dgm:t>
    </dgm:pt>
    <dgm:pt modelId="{5DB27DF6-61E1-4633-B3EB-396B654094A1}">
      <dgm:prSet phldrT="[Text]" custT="1"/>
      <dgm:spPr/>
      <dgm:t>
        <a:bodyPr/>
        <a:lstStyle/>
        <a:p>
          <a:r>
            <a:rPr lang="en-AU" sz="2200" b="1" dirty="0"/>
            <a:t>Self-Regulation</a:t>
          </a:r>
          <a:endParaRPr lang="en-AU" sz="2200" dirty="0"/>
        </a:p>
      </dgm:t>
    </dgm:pt>
    <dgm:pt modelId="{2C6A0083-C170-4D1D-BAF1-8E40648BDEA2}" type="parTrans" cxnId="{C59E9844-B3D4-495F-9FAB-F9AB4C180395}">
      <dgm:prSet/>
      <dgm:spPr/>
      <dgm:t>
        <a:bodyPr/>
        <a:lstStyle/>
        <a:p>
          <a:endParaRPr lang="en-AU"/>
        </a:p>
      </dgm:t>
    </dgm:pt>
    <dgm:pt modelId="{A87360D7-8FBE-482B-93B4-BFAA758F6ECB}" type="sibTrans" cxnId="{C59E9844-B3D4-495F-9FAB-F9AB4C180395}">
      <dgm:prSet/>
      <dgm:spPr/>
      <dgm:t>
        <a:bodyPr/>
        <a:lstStyle/>
        <a:p>
          <a:endParaRPr lang="en-AU"/>
        </a:p>
      </dgm:t>
    </dgm:pt>
    <dgm:pt modelId="{FDCD89AA-44BE-4359-A8F8-15310A220189}">
      <dgm:prSet phldrT="[Text]" custT="1"/>
      <dgm:spPr/>
      <dgm:t>
        <a:bodyPr/>
        <a:lstStyle/>
        <a:p>
          <a:pPr algn="l"/>
          <a:r>
            <a:rPr lang="en-AU" sz="2200" b="1" dirty="0"/>
            <a:t>Controlling impulses </a:t>
          </a:r>
          <a:r>
            <a:rPr lang="en-AU" sz="2200" dirty="0"/>
            <a:t>— instead of being quick to react rashly, you can reign in your emotions and think before responding. To express yourself </a:t>
          </a:r>
          <a:r>
            <a:rPr lang="en-AU" sz="2200" b="1" dirty="0"/>
            <a:t>appropriately</a:t>
          </a:r>
          <a:r>
            <a:rPr lang="en-AU" sz="2200" dirty="0"/>
            <a:t>. </a:t>
          </a:r>
          <a:r>
            <a:rPr lang="en-AU" sz="2200" i="1" dirty="0"/>
            <a:t>Emotional Maturity in this trait shows:</a:t>
          </a:r>
          <a:endParaRPr lang="en-AU" sz="2200" dirty="0"/>
        </a:p>
        <a:p>
          <a:pPr algn="l"/>
          <a:r>
            <a:rPr lang="en-AU" sz="2200" b="1" dirty="0"/>
            <a:t>Conscientious </a:t>
          </a:r>
          <a:r>
            <a:rPr lang="en-AU" sz="2200" dirty="0"/>
            <a:t>and take personal responsibility for your own Actions/work/deeds.</a:t>
          </a:r>
        </a:p>
        <a:p>
          <a:pPr algn="l"/>
          <a:r>
            <a:rPr lang="en-AU" sz="2200" b="1" dirty="0"/>
            <a:t>Adaptable</a:t>
          </a:r>
          <a:r>
            <a:rPr lang="en-AU" sz="2200" dirty="0"/>
            <a:t> (and favourable) to change</a:t>
          </a:r>
        </a:p>
        <a:p>
          <a:pPr algn="l"/>
          <a:r>
            <a:rPr lang="en-AU" sz="2200" dirty="0"/>
            <a:t>When someone is complaining or rude, you do not respond in kind. To respond in a manner which would not escalate the situation. (Realization that when someone expresses anger, they’re not always angry at you; they’re often just angry and want to take it out on someone.)</a:t>
          </a:r>
        </a:p>
      </dgm:t>
    </dgm:pt>
    <dgm:pt modelId="{42AFFE83-032B-4B2B-AFA7-3A1D58397E86}" type="parTrans" cxnId="{AA3929C2-2A78-4A72-A555-8B3BC6BD726E}">
      <dgm:prSet/>
      <dgm:spPr/>
      <dgm:t>
        <a:bodyPr/>
        <a:lstStyle/>
        <a:p>
          <a:endParaRPr lang="en-AU"/>
        </a:p>
      </dgm:t>
    </dgm:pt>
    <dgm:pt modelId="{C9F78231-F055-4A0A-8067-E83C3B70CCEA}" type="sibTrans" cxnId="{AA3929C2-2A78-4A72-A555-8B3BC6BD726E}">
      <dgm:prSet/>
      <dgm:spPr/>
      <dgm:t>
        <a:bodyPr/>
        <a:lstStyle/>
        <a:p>
          <a:endParaRPr lang="en-AU"/>
        </a:p>
      </dgm:t>
    </dgm:pt>
    <dgm:pt modelId="{7622B452-6334-45BD-8BD1-48DC20F637B8}" type="pres">
      <dgm:prSet presAssocID="{8E2CA9EC-85F7-41D0-9D40-590054B14884}" presName="Name0" presStyleCnt="0">
        <dgm:presLayoutVars>
          <dgm:dir/>
          <dgm:animLvl val="lvl"/>
          <dgm:resizeHandles val="exact"/>
        </dgm:presLayoutVars>
      </dgm:prSet>
      <dgm:spPr/>
    </dgm:pt>
    <dgm:pt modelId="{6A8CCCF3-9BE1-4AB2-8888-B5077A689E87}" type="pres">
      <dgm:prSet presAssocID="{5DB27DF6-61E1-4633-B3EB-396B654094A1}" presName="linNode" presStyleCnt="0"/>
      <dgm:spPr/>
    </dgm:pt>
    <dgm:pt modelId="{CB87979F-9BFD-41DD-9EAB-F4D76DCF0E5E}" type="pres">
      <dgm:prSet presAssocID="{5DB27DF6-61E1-4633-B3EB-396B654094A1}" presName="parentText" presStyleLbl="node1" presStyleIdx="0" presStyleCnt="2" custScaleX="60331" custScaleY="255155" custLinFactY="500000" custLinFactNeighborX="-45143" custLinFactNeighborY="502500">
        <dgm:presLayoutVars>
          <dgm:chMax val="1"/>
          <dgm:bulletEnabled val="1"/>
        </dgm:presLayoutVars>
      </dgm:prSet>
      <dgm:spPr/>
    </dgm:pt>
    <dgm:pt modelId="{1069C75F-E6FD-473C-88E8-EB20ECCFC3F0}" type="pres">
      <dgm:prSet presAssocID="{A87360D7-8FBE-482B-93B4-BFAA758F6ECB}" presName="sp" presStyleCnt="0"/>
      <dgm:spPr/>
    </dgm:pt>
    <dgm:pt modelId="{903C2AA2-D639-4D00-806C-F582489122F6}" type="pres">
      <dgm:prSet presAssocID="{FDCD89AA-44BE-4359-A8F8-15310A220189}" presName="linNode" presStyleCnt="0"/>
      <dgm:spPr/>
    </dgm:pt>
    <dgm:pt modelId="{50347C91-70EA-4268-AE5A-526648DD00EB}" type="pres">
      <dgm:prSet presAssocID="{FDCD89AA-44BE-4359-A8F8-15310A220189}" presName="parentText" presStyleLbl="node1" presStyleIdx="1" presStyleCnt="2" custScaleX="183317" custScaleY="2000000" custLinFactY="-30077" custLinFactNeighborX="38541" custLinFactNeighborY="-100000">
        <dgm:presLayoutVars>
          <dgm:chMax val="1"/>
          <dgm:bulletEnabled val="1"/>
        </dgm:presLayoutVars>
      </dgm:prSet>
      <dgm:spPr/>
    </dgm:pt>
  </dgm:ptLst>
  <dgm:cxnLst>
    <dgm:cxn modelId="{4DF83186-B73D-4CC3-BA1C-903AA6F0D2B4}" type="presOf" srcId="{8E2CA9EC-85F7-41D0-9D40-590054B14884}" destId="{7622B452-6334-45BD-8BD1-48DC20F637B8}" srcOrd="0" destOrd="0" presId="urn:microsoft.com/office/officeart/2005/8/layout/vList5"/>
    <dgm:cxn modelId="{199FEAD6-9538-4381-B938-E24518E3FB5C}" type="presOf" srcId="{5DB27DF6-61E1-4633-B3EB-396B654094A1}" destId="{CB87979F-9BFD-41DD-9EAB-F4D76DCF0E5E}" srcOrd="0" destOrd="0" presId="urn:microsoft.com/office/officeart/2005/8/layout/vList5"/>
    <dgm:cxn modelId="{7147C74E-02E2-4440-8D46-BA7EBFBC1B8B}" type="presOf" srcId="{FDCD89AA-44BE-4359-A8F8-15310A220189}" destId="{50347C91-70EA-4268-AE5A-526648DD00EB}" srcOrd="0" destOrd="0" presId="urn:microsoft.com/office/officeart/2005/8/layout/vList5"/>
    <dgm:cxn modelId="{AA3929C2-2A78-4A72-A555-8B3BC6BD726E}" srcId="{8E2CA9EC-85F7-41D0-9D40-590054B14884}" destId="{FDCD89AA-44BE-4359-A8F8-15310A220189}" srcOrd="1" destOrd="0" parTransId="{42AFFE83-032B-4B2B-AFA7-3A1D58397E86}" sibTransId="{C9F78231-F055-4A0A-8067-E83C3B70CCEA}"/>
    <dgm:cxn modelId="{C59E9844-B3D4-495F-9FAB-F9AB4C180395}" srcId="{8E2CA9EC-85F7-41D0-9D40-590054B14884}" destId="{5DB27DF6-61E1-4633-B3EB-396B654094A1}" srcOrd="0" destOrd="0" parTransId="{2C6A0083-C170-4D1D-BAF1-8E40648BDEA2}" sibTransId="{A87360D7-8FBE-482B-93B4-BFAA758F6ECB}"/>
    <dgm:cxn modelId="{B9993DF3-C6EF-4957-BD02-D166D2A1E142}" type="presParOf" srcId="{7622B452-6334-45BD-8BD1-48DC20F637B8}" destId="{6A8CCCF3-9BE1-4AB2-8888-B5077A689E87}" srcOrd="0" destOrd="0" presId="urn:microsoft.com/office/officeart/2005/8/layout/vList5"/>
    <dgm:cxn modelId="{F0565DB3-F15A-4848-AB57-2349592F5A0C}" type="presParOf" srcId="{6A8CCCF3-9BE1-4AB2-8888-B5077A689E87}" destId="{CB87979F-9BFD-41DD-9EAB-F4D76DCF0E5E}" srcOrd="0" destOrd="0" presId="urn:microsoft.com/office/officeart/2005/8/layout/vList5"/>
    <dgm:cxn modelId="{13DF4832-24A6-40A2-9BBE-77F967021F01}" type="presParOf" srcId="{7622B452-6334-45BD-8BD1-48DC20F637B8}" destId="{1069C75F-E6FD-473C-88E8-EB20ECCFC3F0}" srcOrd="1" destOrd="0" presId="urn:microsoft.com/office/officeart/2005/8/layout/vList5"/>
    <dgm:cxn modelId="{D0468F62-17FF-4004-A975-EFF538F7957E}" type="presParOf" srcId="{7622B452-6334-45BD-8BD1-48DC20F637B8}" destId="{903C2AA2-D639-4D00-806C-F582489122F6}" srcOrd="2" destOrd="0" presId="urn:microsoft.com/office/officeart/2005/8/layout/vList5"/>
    <dgm:cxn modelId="{30BC9282-2A23-48D6-823C-A1BFCC1B0A28}" type="presParOf" srcId="{903C2AA2-D639-4D00-806C-F582489122F6}" destId="{50347C91-70EA-4268-AE5A-526648DD00E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2CA9EC-85F7-41D0-9D40-590054B14884}" type="doc">
      <dgm:prSet loTypeId="urn:microsoft.com/office/officeart/2005/8/layout/vList5" loCatId="list" qsTypeId="urn:microsoft.com/office/officeart/2005/8/quickstyle/simple1" qsCatId="simple" csTypeId="urn:microsoft.com/office/officeart/2005/8/colors/accent4_2" csCatId="accent4" phldr="1"/>
      <dgm:spPr/>
      <dgm:t>
        <a:bodyPr/>
        <a:lstStyle/>
        <a:p>
          <a:endParaRPr lang="en-AU"/>
        </a:p>
      </dgm:t>
    </dgm:pt>
    <dgm:pt modelId="{5DB27DF6-61E1-4633-B3EB-396B654094A1}">
      <dgm:prSet phldrT="[Text]" custT="1"/>
      <dgm:spPr/>
      <dgm:t>
        <a:bodyPr/>
        <a:lstStyle/>
        <a:p>
          <a:r>
            <a:rPr lang="en-AU" sz="2200" b="1" dirty="0"/>
            <a:t>Empathy</a:t>
          </a:r>
          <a:endParaRPr lang="en-AU" sz="2200" dirty="0"/>
        </a:p>
      </dgm:t>
    </dgm:pt>
    <dgm:pt modelId="{2C6A0083-C170-4D1D-BAF1-8E40648BDEA2}" type="parTrans" cxnId="{C59E9844-B3D4-495F-9FAB-F9AB4C180395}">
      <dgm:prSet/>
      <dgm:spPr/>
      <dgm:t>
        <a:bodyPr/>
        <a:lstStyle/>
        <a:p>
          <a:endParaRPr lang="en-AU"/>
        </a:p>
      </dgm:t>
    </dgm:pt>
    <dgm:pt modelId="{A87360D7-8FBE-482B-93B4-BFAA758F6ECB}" type="sibTrans" cxnId="{C59E9844-B3D4-495F-9FAB-F9AB4C180395}">
      <dgm:prSet/>
      <dgm:spPr/>
      <dgm:t>
        <a:bodyPr/>
        <a:lstStyle/>
        <a:p>
          <a:endParaRPr lang="en-AU"/>
        </a:p>
      </dgm:t>
    </dgm:pt>
    <dgm:pt modelId="{FDCD89AA-44BE-4359-A8F8-15310A220189}">
      <dgm:prSet phldrT="[Text]" custT="1"/>
      <dgm:spPr/>
      <dgm:t>
        <a:bodyPr/>
        <a:lstStyle/>
        <a:p>
          <a:pPr algn="l"/>
          <a:r>
            <a:rPr lang="en-AU" sz="2200" dirty="0"/>
            <a:t>The ability to understand another person’s emotional reaction. This is only possible when one has achieved </a:t>
          </a:r>
          <a:r>
            <a:rPr lang="en-AU" sz="2200" b="1" dirty="0"/>
            <a:t>self-awareness</a:t>
          </a:r>
          <a:r>
            <a:rPr lang="en-AU" sz="2200" dirty="0"/>
            <a:t>—as one cannot understand others until they understand themselves. </a:t>
          </a:r>
          <a:br>
            <a:rPr lang="en-AU" sz="2200" dirty="0"/>
          </a:br>
          <a:r>
            <a:rPr lang="en-AU" sz="2200" i="1" dirty="0"/>
            <a:t>Emotional Maturity in this trait shows:</a:t>
          </a:r>
          <a:endParaRPr lang="en-AU" sz="2200" dirty="0"/>
        </a:p>
        <a:p>
          <a:pPr algn="l"/>
          <a:r>
            <a:rPr lang="en-AU" sz="2200" b="1" dirty="0"/>
            <a:t>Perceptive - </a:t>
          </a:r>
          <a:r>
            <a:rPr lang="en-AU" sz="2200" dirty="0"/>
            <a:t>of other’s emotions and taking an active interest in their concerns.</a:t>
          </a:r>
        </a:p>
        <a:p>
          <a:pPr algn="l"/>
          <a:r>
            <a:rPr lang="en-AU" sz="2200" b="1" dirty="0"/>
            <a:t>Proactive - </a:t>
          </a:r>
          <a:r>
            <a:rPr lang="en-AU" sz="2200" dirty="0"/>
            <a:t>able to anticipate someone’s needs and the appropriate reaction.</a:t>
          </a:r>
        </a:p>
        <a:p>
          <a:pPr algn="l"/>
          <a:r>
            <a:rPr lang="en-AU" sz="2200" b="1" dirty="0"/>
            <a:t>Social Situations </a:t>
          </a:r>
          <a:r>
            <a:rPr lang="en-AU" sz="2200" dirty="0"/>
            <a:t>such as office politics do not phase one who has a firm grasp of empathy.</a:t>
          </a:r>
        </a:p>
      </dgm:t>
    </dgm:pt>
    <dgm:pt modelId="{42AFFE83-032B-4B2B-AFA7-3A1D58397E86}" type="parTrans" cxnId="{AA3929C2-2A78-4A72-A555-8B3BC6BD726E}">
      <dgm:prSet/>
      <dgm:spPr/>
      <dgm:t>
        <a:bodyPr/>
        <a:lstStyle/>
        <a:p>
          <a:endParaRPr lang="en-AU"/>
        </a:p>
      </dgm:t>
    </dgm:pt>
    <dgm:pt modelId="{C9F78231-F055-4A0A-8067-E83C3B70CCEA}" type="sibTrans" cxnId="{AA3929C2-2A78-4A72-A555-8B3BC6BD726E}">
      <dgm:prSet/>
      <dgm:spPr/>
      <dgm:t>
        <a:bodyPr/>
        <a:lstStyle/>
        <a:p>
          <a:endParaRPr lang="en-AU"/>
        </a:p>
      </dgm:t>
    </dgm:pt>
    <dgm:pt modelId="{7622B452-6334-45BD-8BD1-48DC20F637B8}" type="pres">
      <dgm:prSet presAssocID="{8E2CA9EC-85F7-41D0-9D40-590054B14884}" presName="Name0" presStyleCnt="0">
        <dgm:presLayoutVars>
          <dgm:dir/>
          <dgm:animLvl val="lvl"/>
          <dgm:resizeHandles val="exact"/>
        </dgm:presLayoutVars>
      </dgm:prSet>
      <dgm:spPr/>
    </dgm:pt>
    <dgm:pt modelId="{6A8CCCF3-9BE1-4AB2-8888-B5077A689E87}" type="pres">
      <dgm:prSet presAssocID="{5DB27DF6-61E1-4633-B3EB-396B654094A1}" presName="linNode" presStyleCnt="0"/>
      <dgm:spPr/>
    </dgm:pt>
    <dgm:pt modelId="{CB87979F-9BFD-41DD-9EAB-F4D76DCF0E5E}" type="pres">
      <dgm:prSet presAssocID="{5DB27DF6-61E1-4633-B3EB-396B654094A1}" presName="parentText" presStyleLbl="node1" presStyleIdx="0" presStyleCnt="2" custScaleX="60331" custScaleY="255155" custLinFactY="500000" custLinFactNeighborX="-45143" custLinFactNeighborY="502500">
        <dgm:presLayoutVars>
          <dgm:chMax val="1"/>
          <dgm:bulletEnabled val="1"/>
        </dgm:presLayoutVars>
      </dgm:prSet>
      <dgm:spPr/>
    </dgm:pt>
    <dgm:pt modelId="{1069C75F-E6FD-473C-88E8-EB20ECCFC3F0}" type="pres">
      <dgm:prSet presAssocID="{A87360D7-8FBE-482B-93B4-BFAA758F6ECB}" presName="sp" presStyleCnt="0"/>
      <dgm:spPr/>
    </dgm:pt>
    <dgm:pt modelId="{903C2AA2-D639-4D00-806C-F582489122F6}" type="pres">
      <dgm:prSet presAssocID="{FDCD89AA-44BE-4359-A8F8-15310A220189}" presName="linNode" presStyleCnt="0"/>
      <dgm:spPr/>
    </dgm:pt>
    <dgm:pt modelId="{50347C91-70EA-4268-AE5A-526648DD00EB}" type="pres">
      <dgm:prSet presAssocID="{FDCD89AA-44BE-4359-A8F8-15310A220189}" presName="parentText" presStyleLbl="node1" presStyleIdx="1" presStyleCnt="2" custScaleX="183317" custScaleY="2000000" custLinFactY="-30077" custLinFactNeighborX="38541" custLinFactNeighborY="-100000">
        <dgm:presLayoutVars>
          <dgm:chMax val="1"/>
          <dgm:bulletEnabled val="1"/>
        </dgm:presLayoutVars>
      </dgm:prSet>
      <dgm:spPr/>
    </dgm:pt>
  </dgm:ptLst>
  <dgm:cxnLst>
    <dgm:cxn modelId="{9E27DC6D-2639-48AD-B928-93836AAF48AD}" type="presOf" srcId="{5DB27DF6-61E1-4633-B3EB-396B654094A1}" destId="{CB87979F-9BFD-41DD-9EAB-F4D76DCF0E5E}" srcOrd="0" destOrd="0" presId="urn:microsoft.com/office/officeart/2005/8/layout/vList5"/>
    <dgm:cxn modelId="{90AC9654-930A-43EC-AEDC-A41CAF7891E5}" type="presOf" srcId="{8E2CA9EC-85F7-41D0-9D40-590054B14884}" destId="{7622B452-6334-45BD-8BD1-48DC20F637B8}" srcOrd="0" destOrd="0" presId="urn:microsoft.com/office/officeart/2005/8/layout/vList5"/>
    <dgm:cxn modelId="{950ADE18-4809-4CC8-A23B-C8D676449CF5}" type="presOf" srcId="{FDCD89AA-44BE-4359-A8F8-15310A220189}" destId="{50347C91-70EA-4268-AE5A-526648DD00EB}" srcOrd="0" destOrd="0" presId="urn:microsoft.com/office/officeart/2005/8/layout/vList5"/>
    <dgm:cxn modelId="{AA3929C2-2A78-4A72-A555-8B3BC6BD726E}" srcId="{8E2CA9EC-85F7-41D0-9D40-590054B14884}" destId="{FDCD89AA-44BE-4359-A8F8-15310A220189}" srcOrd="1" destOrd="0" parTransId="{42AFFE83-032B-4B2B-AFA7-3A1D58397E86}" sibTransId="{C9F78231-F055-4A0A-8067-E83C3B70CCEA}"/>
    <dgm:cxn modelId="{C59E9844-B3D4-495F-9FAB-F9AB4C180395}" srcId="{8E2CA9EC-85F7-41D0-9D40-590054B14884}" destId="{5DB27DF6-61E1-4633-B3EB-396B654094A1}" srcOrd="0" destOrd="0" parTransId="{2C6A0083-C170-4D1D-BAF1-8E40648BDEA2}" sibTransId="{A87360D7-8FBE-482B-93B4-BFAA758F6ECB}"/>
    <dgm:cxn modelId="{0BB8775F-B603-4D3D-BA3F-20FBEEA343D5}" type="presParOf" srcId="{7622B452-6334-45BD-8BD1-48DC20F637B8}" destId="{6A8CCCF3-9BE1-4AB2-8888-B5077A689E87}" srcOrd="0" destOrd="0" presId="urn:microsoft.com/office/officeart/2005/8/layout/vList5"/>
    <dgm:cxn modelId="{C088A761-D7C1-4FC0-9173-27AB74A35BD2}" type="presParOf" srcId="{6A8CCCF3-9BE1-4AB2-8888-B5077A689E87}" destId="{CB87979F-9BFD-41DD-9EAB-F4D76DCF0E5E}" srcOrd="0" destOrd="0" presId="urn:microsoft.com/office/officeart/2005/8/layout/vList5"/>
    <dgm:cxn modelId="{C391F78B-68F2-4AEB-906E-4E91F820FB23}" type="presParOf" srcId="{7622B452-6334-45BD-8BD1-48DC20F637B8}" destId="{1069C75F-E6FD-473C-88E8-EB20ECCFC3F0}" srcOrd="1" destOrd="0" presId="urn:microsoft.com/office/officeart/2005/8/layout/vList5"/>
    <dgm:cxn modelId="{5EA9FBFB-281A-45CD-8C6B-BEF46CB6E19C}" type="presParOf" srcId="{7622B452-6334-45BD-8BD1-48DC20F637B8}" destId="{903C2AA2-D639-4D00-806C-F582489122F6}" srcOrd="2" destOrd="0" presId="urn:microsoft.com/office/officeart/2005/8/layout/vList5"/>
    <dgm:cxn modelId="{B650E9A4-7B6D-46ED-B5D3-5F421DDA8150}" type="presParOf" srcId="{903C2AA2-D639-4D00-806C-F582489122F6}" destId="{50347C91-70EA-4268-AE5A-526648DD00E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8E2CA9EC-85F7-41D0-9D40-590054B14884}"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AU"/>
        </a:p>
      </dgm:t>
    </dgm:pt>
    <dgm:pt modelId="{5DB27DF6-61E1-4633-B3EB-396B654094A1}">
      <dgm:prSet phldrT="[Text]" custT="1"/>
      <dgm:spPr/>
      <dgm:t>
        <a:bodyPr/>
        <a:lstStyle/>
        <a:p>
          <a:r>
            <a:rPr lang="en-AU" sz="2200" b="1" dirty="0"/>
            <a:t>Social Skills</a:t>
          </a:r>
          <a:endParaRPr lang="en-AU" sz="2200" dirty="0"/>
        </a:p>
      </dgm:t>
    </dgm:pt>
    <dgm:pt modelId="{2C6A0083-C170-4D1D-BAF1-8E40648BDEA2}" type="parTrans" cxnId="{C59E9844-B3D4-495F-9FAB-F9AB4C180395}">
      <dgm:prSet/>
      <dgm:spPr/>
      <dgm:t>
        <a:bodyPr/>
        <a:lstStyle/>
        <a:p>
          <a:endParaRPr lang="en-AU"/>
        </a:p>
      </dgm:t>
    </dgm:pt>
    <dgm:pt modelId="{A87360D7-8FBE-482B-93B4-BFAA758F6ECB}" type="sibTrans" cxnId="{C59E9844-B3D4-495F-9FAB-F9AB4C180395}">
      <dgm:prSet/>
      <dgm:spPr/>
      <dgm:t>
        <a:bodyPr/>
        <a:lstStyle/>
        <a:p>
          <a:endParaRPr lang="en-AU"/>
        </a:p>
      </dgm:t>
    </dgm:pt>
    <dgm:pt modelId="{FDCD89AA-44BE-4359-A8F8-15310A220189}">
      <dgm:prSet phldrT="[Text]" custT="1"/>
      <dgm:spPr/>
      <dgm:t>
        <a:bodyPr/>
        <a:lstStyle/>
        <a:p>
          <a:pPr algn="l"/>
          <a:r>
            <a:rPr lang="en-AU" sz="2200" dirty="0"/>
            <a:t>Identifying social cues to establish common ground, manage relationships and build networks. </a:t>
          </a:r>
          <a:r>
            <a:rPr lang="en-AU" sz="2200" i="1" dirty="0"/>
            <a:t>Emotional Maturity in this trait shows:</a:t>
          </a:r>
          <a:endParaRPr lang="en-AU" sz="2200" dirty="0"/>
        </a:p>
        <a:p>
          <a:pPr algn="l"/>
          <a:r>
            <a:rPr lang="en-AU" sz="2200" b="1" dirty="0"/>
            <a:t>Communication</a:t>
          </a:r>
          <a:r>
            <a:rPr lang="en-AU" sz="2200" dirty="0"/>
            <a:t>: Listening and responding appropriately</a:t>
          </a:r>
        </a:p>
        <a:p>
          <a:pPr algn="l"/>
          <a:r>
            <a:rPr lang="en-AU" sz="2200" b="1" dirty="0"/>
            <a:t>Influence and Leadership</a:t>
          </a:r>
          <a:r>
            <a:rPr lang="en-AU" sz="2200" dirty="0"/>
            <a:t>: The ability to guide and inspire others</a:t>
          </a:r>
        </a:p>
        <a:p>
          <a:pPr algn="l"/>
          <a:r>
            <a:rPr lang="en-AU" sz="2200" b="1" dirty="0"/>
            <a:t>Conflict Management</a:t>
          </a:r>
          <a:r>
            <a:rPr lang="en-AU" sz="2200" dirty="0"/>
            <a:t>: The ability to diffuse difficult situations using persuasion and negotiation.</a:t>
          </a:r>
        </a:p>
      </dgm:t>
    </dgm:pt>
    <dgm:pt modelId="{42AFFE83-032B-4B2B-AFA7-3A1D58397E86}" type="parTrans" cxnId="{AA3929C2-2A78-4A72-A555-8B3BC6BD726E}">
      <dgm:prSet/>
      <dgm:spPr/>
      <dgm:t>
        <a:bodyPr/>
        <a:lstStyle/>
        <a:p>
          <a:endParaRPr lang="en-AU"/>
        </a:p>
      </dgm:t>
    </dgm:pt>
    <dgm:pt modelId="{C9F78231-F055-4A0A-8067-E83C3B70CCEA}" type="sibTrans" cxnId="{AA3929C2-2A78-4A72-A555-8B3BC6BD726E}">
      <dgm:prSet/>
      <dgm:spPr/>
      <dgm:t>
        <a:bodyPr/>
        <a:lstStyle/>
        <a:p>
          <a:endParaRPr lang="en-AU"/>
        </a:p>
      </dgm:t>
    </dgm:pt>
    <dgm:pt modelId="{7622B452-6334-45BD-8BD1-48DC20F637B8}" type="pres">
      <dgm:prSet presAssocID="{8E2CA9EC-85F7-41D0-9D40-590054B14884}" presName="Name0" presStyleCnt="0">
        <dgm:presLayoutVars>
          <dgm:dir/>
          <dgm:animLvl val="lvl"/>
          <dgm:resizeHandles val="exact"/>
        </dgm:presLayoutVars>
      </dgm:prSet>
      <dgm:spPr/>
    </dgm:pt>
    <dgm:pt modelId="{6A8CCCF3-9BE1-4AB2-8888-B5077A689E87}" type="pres">
      <dgm:prSet presAssocID="{5DB27DF6-61E1-4633-B3EB-396B654094A1}" presName="linNode" presStyleCnt="0"/>
      <dgm:spPr/>
    </dgm:pt>
    <dgm:pt modelId="{CB87979F-9BFD-41DD-9EAB-F4D76DCF0E5E}" type="pres">
      <dgm:prSet presAssocID="{5DB27DF6-61E1-4633-B3EB-396B654094A1}" presName="parentText" presStyleLbl="node1" presStyleIdx="0" presStyleCnt="2" custScaleX="60331" custScaleY="255155" custLinFactY="500000" custLinFactNeighborX="-45143" custLinFactNeighborY="502500">
        <dgm:presLayoutVars>
          <dgm:chMax val="1"/>
          <dgm:bulletEnabled val="1"/>
        </dgm:presLayoutVars>
      </dgm:prSet>
      <dgm:spPr/>
    </dgm:pt>
    <dgm:pt modelId="{1069C75F-E6FD-473C-88E8-EB20ECCFC3F0}" type="pres">
      <dgm:prSet presAssocID="{A87360D7-8FBE-482B-93B4-BFAA758F6ECB}" presName="sp" presStyleCnt="0"/>
      <dgm:spPr/>
    </dgm:pt>
    <dgm:pt modelId="{903C2AA2-D639-4D00-806C-F582489122F6}" type="pres">
      <dgm:prSet presAssocID="{FDCD89AA-44BE-4359-A8F8-15310A220189}" presName="linNode" presStyleCnt="0"/>
      <dgm:spPr/>
    </dgm:pt>
    <dgm:pt modelId="{50347C91-70EA-4268-AE5A-526648DD00EB}" type="pres">
      <dgm:prSet presAssocID="{FDCD89AA-44BE-4359-A8F8-15310A220189}" presName="parentText" presStyleLbl="node1" presStyleIdx="1" presStyleCnt="2" custScaleX="183317" custScaleY="2000000" custLinFactY="-30077" custLinFactNeighborX="38541" custLinFactNeighborY="-100000">
        <dgm:presLayoutVars>
          <dgm:chMax val="1"/>
          <dgm:bulletEnabled val="1"/>
        </dgm:presLayoutVars>
      </dgm:prSet>
      <dgm:spPr/>
    </dgm:pt>
  </dgm:ptLst>
  <dgm:cxnLst>
    <dgm:cxn modelId="{BC375207-AD68-451F-A028-8B50B55CFD12}" type="presOf" srcId="{8E2CA9EC-85F7-41D0-9D40-590054B14884}" destId="{7622B452-6334-45BD-8BD1-48DC20F637B8}" srcOrd="0" destOrd="0" presId="urn:microsoft.com/office/officeart/2005/8/layout/vList5"/>
    <dgm:cxn modelId="{AA3929C2-2A78-4A72-A555-8B3BC6BD726E}" srcId="{8E2CA9EC-85F7-41D0-9D40-590054B14884}" destId="{FDCD89AA-44BE-4359-A8F8-15310A220189}" srcOrd="1" destOrd="0" parTransId="{42AFFE83-032B-4B2B-AFA7-3A1D58397E86}" sibTransId="{C9F78231-F055-4A0A-8067-E83C3B70CCEA}"/>
    <dgm:cxn modelId="{24DDE4B0-E00F-457A-B658-1CEDCFA04584}" type="presOf" srcId="{5DB27DF6-61E1-4633-B3EB-396B654094A1}" destId="{CB87979F-9BFD-41DD-9EAB-F4D76DCF0E5E}" srcOrd="0" destOrd="0" presId="urn:microsoft.com/office/officeart/2005/8/layout/vList5"/>
    <dgm:cxn modelId="{C59E9844-B3D4-495F-9FAB-F9AB4C180395}" srcId="{8E2CA9EC-85F7-41D0-9D40-590054B14884}" destId="{5DB27DF6-61E1-4633-B3EB-396B654094A1}" srcOrd="0" destOrd="0" parTransId="{2C6A0083-C170-4D1D-BAF1-8E40648BDEA2}" sibTransId="{A87360D7-8FBE-482B-93B4-BFAA758F6ECB}"/>
    <dgm:cxn modelId="{DA316A94-B4B6-48F0-8908-64A957951DEC}" type="presOf" srcId="{FDCD89AA-44BE-4359-A8F8-15310A220189}" destId="{50347C91-70EA-4268-AE5A-526648DD00EB}" srcOrd="0" destOrd="0" presId="urn:microsoft.com/office/officeart/2005/8/layout/vList5"/>
    <dgm:cxn modelId="{FE07EA5C-AA22-4CF4-9FC8-9E55CB78A0FA}" type="presParOf" srcId="{7622B452-6334-45BD-8BD1-48DC20F637B8}" destId="{6A8CCCF3-9BE1-4AB2-8888-B5077A689E87}" srcOrd="0" destOrd="0" presId="urn:microsoft.com/office/officeart/2005/8/layout/vList5"/>
    <dgm:cxn modelId="{BA6E85E7-E8D7-42E1-9F26-24969DDF4217}" type="presParOf" srcId="{6A8CCCF3-9BE1-4AB2-8888-B5077A689E87}" destId="{CB87979F-9BFD-41DD-9EAB-F4D76DCF0E5E}" srcOrd="0" destOrd="0" presId="urn:microsoft.com/office/officeart/2005/8/layout/vList5"/>
    <dgm:cxn modelId="{B6DA09D2-29F1-4B8D-9C0A-FFC2CBF2A6C9}" type="presParOf" srcId="{7622B452-6334-45BD-8BD1-48DC20F637B8}" destId="{1069C75F-E6FD-473C-88E8-EB20ECCFC3F0}" srcOrd="1" destOrd="0" presId="urn:microsoft.com/office/officeart/2005/8/layout/vList5"/>
    <dgm:cxn modelId="{A857D370-D9CE-4DD9-A5C3-049316C37A5F}" type="presParOf" srcId="{7622B452-6334-45BD-8BD1-48DC20F637B8}" destId="{903C2AA2-D639-4D00-806C-F582489122F6}" srcOrd="2" destOrd="0" presId="urn:microsoft.com/office/officeart/2005/8/layout/vList5"/>
    <dgm:cxn modelId="{8CF3CD49-17CF-4016-B943-9D36A8FEC367}" type="presParOf" srcId="{903C2AA2-D639-4D00-806C-F582489122F6}" destId="{50347C91-70EA-4268-AE5A-526648DD00E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BA6D20-68E6-42FE-8617-6D0E5614F646}">
      <dsp:nvSpPr>
        <dsp:cNvPr id="0" name=""/>
        <dsp:cNvSpPr/>
      </dsp:nvSpPr>
      <dsp:spPr>
        <a:xfrm>
          <a:off x="0" y="248238"/>
          <a:ext cx="2952828" cy="2952821"/>
        </a:xfrm>
        <a:prstGeom prst="ellipse">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AU" sz="3200" kern="1200" dirty="0"/>
            <a:t>Self-awareness</a:t>
          </a:r>
        </a:p>
      </dsp:txBody>
      <dsp:txXfrm>
        <a:off x="432432" y="680669"/>
        <a:ext cx="2087964" cy="2087959"/>
      </dsp:txXfrm>
    </dsp:sp>
    <dsp:sp modelId="{FBF64DEA-CEF9-4066-8E88-68B5979CAC85}">
      <dsp:nvSpPr>
        <dsp:cNvPr id="0" name=""/>
        <dsp:cNvSpPr/>
      </dsp:nvSpPr>
      <dsp:spPr>
        <a:xfrm>
          <a:off x="1518391" y="2217606"/>
          <a:ext cx="2952828" cy="2952821"/>
        </a:xfrm>
        <a:prstGeom prst="ellipse">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AU" sz="3200" kern="1200" dirty="0"/>
            <a:t>Self-regulation</a:t>
          </a:r>
        </a:p>
      </dsp:txBody>
      <dsp:txXfrm>
        <a:off x="1950823" y="2650037"/>
        <a:ext cx="2087964" cy="2087959"/>
      </dsp:txXfrm>
    </dsp:sp>
    <dsp:sp modelId="{0E5BA6CD-1113-48CC-9323-AC080FADC25A}">
      <dsp:nvSpPr>
        <dsp:cNvPr id="0" name=""/>
        <dsp:cNvSpPr/>
      </dsp:nvSpPr>
      <dsp:spPr>
        <a:xfrm>
          <a:off x="3037685" y="248238"/>
          <a:ext cx="2952828" cy="295282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AU" sz="3200" kern="1200" dirty="0"/>
            <a:t>Motivation</a:t>
          </a:r>
        </a:p>
      </dsp:txBody>
      <dsp:txXfrm>
        <a:off x="3470117" y="680669"/>
        <a:ext cx="2087964" cy="2087959"/>
      </dsp:txXfrm>
    </dsp:sp>
    <dsp:sp modelId="{1C5652CB-2B6F-496D-8B3A-983723D59791}">
      <dsp:nvSpPr>
        <dsp:cNvPr id="0" name=""/>
        <dsp:cNvSpPr/>
      </dsp:nvSpPr>
      <dsp:spPr>
        <a:xfrm>
          <a:off x="4556076" y="2217606"/>
          <a:ext cx="2952828" cy="2952821"/>
        </a:xfrm>
        <a:prstGeom prst="ellipse">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AU" sz="3200" kern="1200" dirty="0"/>
            <a:t>Empathy</a:t>
          </a:r>
        </a:p>
      </dsp:txBody>
      <dsp:txXfrm>
        <a:off x="4988508" y="2650037"/>
        <a:ext cx="2087964" cy="2087959"/>
      </dsp:txXfrm>
    </dsp:sp>
    <dsp:sp modelId="{6F5814D1-C6F2-4B92-A27D-212F527E2E67}">
      <dsp:nvSpPr>
        <dsp:cNvPr id="0" name=""/>
        <dsp:cNvSpPr/>
      </dsp:nvSpPr>
      <dsp:spPr>
        <a:xfrm>
          <a:off x="6074468" y="248238"/>
          <a:ext cx="2952828" cy="2952821"/>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AU" sz="3200" kern="1200" dirty="0"/>
            <a:t>Social-skill</a:t>
          </a:r>
        </a:p>
      </dsp:txBody>
      <dsp:txXfrm>
        <a:off x="6506900" y="680669"/>
        <a:ext cx="2087964" cy="20879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7979F-9BFD-41DD-9EAB-F4D76DCF0E5E}">
      <dsp:nvSpPr>
        <dsp:cNvPr id="0" name=""/>
        <dsp:cNvSpPr/>
      </dsp:nvSpPr>
      <dsp:spPr>
        <a:xfrm>
          <a:off x="73094" y="2318733"/>
          <a:ext cx="2022545" cy="746842"/>
        </a:xfrm>
        <a:prstGeom prst="round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AU" sz="2200" b="1" kern="1200" dirty="0"/>
            <a:t>Self-awareness</a:t>
          </a:r>
        </a:p>
      </dsp:txBody>
      <dsp:txXfrm>
        <a:off x="109552" y="2355191"/>
        <a:ext cx="1949629" cy="673926"/>
      </dsp:txXfrm>
    </dsp:sp>
    <dsp:sp modelId="{50347C91-70EA-4268-AE5A-526648DD00EB}">
      <dsp:nvSpPr>
        <dsp:cNvPr id="0" name=""/>
        <dsp:cNvSpPr/>
      </dsp:nvSpPr>
      <dsp:spPr>
        <a:xfrm>
          <a:off x="3188041" y="373730"/>
          <a:ext cx="6908459" cy="4636849"/>
        </a:xfrm>
        <a:prstGeom prst="round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l" defTabSz="977900">
            <a:lnSpc>
              <a:spcPct val="90000"/>
            </a:lnSpc>
            <a:spcBef>
              <a:spcPct val="0"/>
            </a:spcBef>
            <a:spcAft>
              <a:spcPct val="35000"/>
            </a:spcAft>
          </a:pPr>
          <a:r>
            <a:rPr lang="en-AU" sz="2200" kern="1200" dirty="0"/>
            <a:t>Recognize and understand your own moods and motivations and their effect on others. To achieve this state, you must be able to monitor your own emotional state and identify your own emotions. </a:t>
          </a:r>
          <a:br>
            <a:rPr lang="en-AU" sz="2200" kern="1200" dirty="0"/>
          </a:br>
          <a:r>
            <a:rPr lang="en-AU" sz="2200" i="1" kern="1200" dirty="0"/>
            <a:t>Emotional Maturity in this trait shows:</a:t>
          </a:r>
          <a:endParaRPr lang="en-AU" sz="2200" kern="1200" dirty="0"/>
        </a:p>
        <a:p>
          <a:pPr lvl="0" algn="l" defTabSz="977900">
            <a:lnSpc>
              <a:spcPct val="90000"/>
            </a:lnSpc>
            <a:spcBef>
              <a:spcPct val="0"/>
            </a:spcBef>
            <a:spcAft>
              <a:spcPct val="35000"/>
            </a:spcAft>
          </a:pPr>
          <a:r>
            <a:rPr lang="en-AU" sz="2200" kern="1200" dirty="0"/>
            <a:t>- </a:t>
          </a:r>
          <a:r>
            <a:rPr lang="en-AU" sz="2200" b="1" kern="1200" dirty="0"/>
            <a:t>Confidence</a:t>
          </a:r>
        </a:p>
        <a:p>
          <a:pPr lvl="0" algn="l" defTabSz="977900">
            <a:lnSpc>
              <a:spcPct val="90000"/>
            </a:lnSpc>
            <a:spcBef>
              <a:spcPct val="0"/>
            </a:spcBef>
            <a:spcAft>
              <a:spcPct val="35000"/>
            </a:spcAft>
          </a:pPr>
          <a:r>
            <a:rPr lang="en-AU" sz="2200" kern="1200" dirty="0"/>
            <a:t>- </a:t>
          </a:r>
          <a:r>
            <a:rPr lang="en-AU" sz="2200" b="1" kern="1200" dirty="0"/>
            <a:t>Sense of humour </a:t>
          </a:r>
          <a:r>
            <a:rPr lang="en-AU" sz="2200" kern="1200" dirty="0"/>
            <a:t>(can laugh at self)</a:t>
          </a:r>
        </a:p>
        <a:p>
          <a:pPr lvl="0" algn="l" defTabSz="977900">
            <a:lnSpc>
              <a:spcPct val="90000"/>
            </a:lnSpc>
            <a:spcBef>
              <a:spcPct val="0"/>
            </a:spcBef>
            <a:spcAft>
              <a:spcPct val="35000"/>
            </a:spcAft>
          </a:pPr>
          <a:r>
            <a:rPr lang="en-AU" sz="2200" kern="1200" dirty="0"/>
            <a:t>- </a:t>
          </a:r>
          <a:r>
            <a:rPr lang="en-AU" sz="2200" b="1" kern="1200" dirty="0"/>
            <a:t>Aware of your impression on others </a:t>
          </a:r>
          <a:r>
            <a:rPr lang="en-AU" sz="2200" kern="1200" dirty="0"/>
            <a:t>(can read the reactions of others to know how you are perceived)</a:t>
          </a:r>
        </a:p>
      </dsp:txBody>
      <dsp:txXfrm>
        <a:off x="3414393" y="600082"/>
        <a:ext cx="6455755" cy="41841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7979F-9BFD-41DD-9EAB-F4D76DCF0E5E}">
      <dsp:nvSpPr>
        <dsp:cNvPr id="0" name=""/>
        <dsp:cNvSpPr/>
      </dsp:nvSpPr>
      <dsp:spPr>
        <a:xfrm>
          <a:off x="83781" y="2403851"/>
          <a:ext cx="2273625" cy="61096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AU" sz="2200" b="1" kern="1200" dirty="0"/>
            <a:t>Motivation</a:t>
          </a:r>
          <a:endParaRPr lang="en-AU" sz="2200" kern="1200" dirty="0"/>
        </a:p>
      </dsp:txBody>
      <dsp:txXfrm>
        <a:off x="113606" y="2433676"/>
        <a:ext cx="2213975" cy="551313"/>
      </dsp:txXfrm>
    </dsp:sp>
    <dsp:sp modelId="{50347C91-70EA-4268-AE5A-526648DD00EB}">
      <dsp:nvSpPr>
        <dsp:cNvPr id="0" name=""/>
        <dsp:cNvSpPr/>
      </dsp:nvSpPr>
      <dsp:spPr>
        <a:xfrm>
          <a:off x="3237485" y="314855"/>
          <a:ext cx="6908459" cy="47889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l" defTabSz="977900">
            <a:lnSpc>
              <a:spcPct val="90000"/>
            </a:lnSpc>
            <a:spcBef>
              <a:spcPct val="0"/>
            </a:spcBef>
            <a:spcAft>
              <a:spcPct val="35000"/>
            </a:spcAft>
          </a:pPr>
          <a:r>
            <a:rPr lang="en-AU" sz="2200" b="1" kern="1200" dirty="0"/>
            <a:t>Internal motivation </a:t>
          </a:r>
          <a:r>
            <a:rPr lang="en-AU" sz="2200" kern="1200" dirty="0"/>
            <a:t>is marked by an interest in learning. It is also self-improvement vs. a pursuit of wealth and status (as a pursuit of wealth and status is an external motivator).</a:t>
          </a:r>
          <a:br>
            <a:rPr lang="en-AU" sz="2200" kern="1200" dirty="0"/>
          </a:br>
          <a:br>
            <a:rPr lang="en-AU" sz="2200" kern="1200" dirty="0"/>
          </a:br>
          <a:r>
            <a:rPr lang="en-AU" sz="2200" i="1" kern="1200" dirty="0"/>
            <a:t>Emotional Maturity in this trait shows:</a:t>
          </a:r>
          <a:endParaRPr lang="en-AU" sz="2200" kern="1200" dirty="0"/>
        </a:p>
        <a:p>
          <a:pPr lvl="0" algn="l" defTabSz="977900">
            <a:lnSpc>
              <a:spcPct val="90000"/>
            </a:lnSpc>
            <a:spcBef>
              <a:spcPct val="0"/>
            </a:spcBef>
            <a:spcAft>
              <a:spcPct val="35000"/>
            </a:spcAft>
          </a:pPr>
          <a:r>
            <a:rPr lang="en-AU" sz="2200" kern="1200" dirty="0"/>
            <a:t>- </a:t>
          </a:r>
          <a:r>
            <a:rPr lang="en-AU" sz="2200" b="1" kern="1200" dirty="0"/>
            <a:t>Initiative and the commitment to complete a task</a:t>
          </a:r>
        </a:p>
        <a:p>
          <a:pPr lvl="0" algn="l" defTabSz="977900">
            <a:lnSpc>
              <a:spcPct val="90000"/>
            </a:lnSpc>
            <a:spcBef>
              <a:spcPct val="0"/>
            </a:spcBef>
            <a:spcAft>
              <a:spcPct val="35000"/>
            </a:spcAft>
          </a:pPr>
          <a:r>
            <a:rPr lang="en-AU" sz="2200" b="1" kern="1200" dirty="0"/>
            <a:t>- Perseverance in the face of adversity</a:t>
          </a:r>
        </a:p>
      </dsp:txBody>
      <dsp:txXfrm>
        <a:off x="3471263" y="548633"/>
        <a:ext cx="6440903" cy="43214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7979F-9BFD-41DD-9EAB-F4D76DCF0E5E}">
      <dsp:nvSpPr>
        <dsp:cNvPr id="0" name=""/>
        <dsp:cNvSpPr/>
      </dsp:nvSpPr>
      <dsp:spPr>
        <a:xfrm>
          <a:off x="83781" y="2403851"/>
          <a:ext cx="2273625" cy="61096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AU" sz="2200" b="1" kern="1200" dirty="0"/>
            <a:t>Self-Regulation</a:t>
          </a:r>
          <a:endParaRPr lang="en-AU" sz="2200" kern="1200" dirty="0"/>
        </a:p>
      </dsp:txBody>
      <dsp:txXfrm>
        <a:off x="113606" y="2433676"/>
        <a:ext cx="2213975" cy="551313"/>
      </dsp:txXfrm>
    </dsp:sp>
    <dsp:sp modelId="{50347C91-70EA-4268-AE5A-526648DD00EB}">
      <dsp:nvSpPr>
        <dsp:cNvPr id="0" name=""/>
        <dsp:cNvSpPr/>
      </dsp:nvSpPr>
      <dsp:spPr>
        <a:xfrm>
          <a:off x="3237485" y="314855"/>
          <a:ext cx="6908459" cy="4788958"/>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l" defTabSz="977900">
            <a:lnSpc>
              <a:spcPct val="90000"/>
            </a:lnSpc>
            <a:spcBef>
              <a:spcPct val="0"/>
            </a:spcBef>
            <a:spcAft>
              <a:spcPct val="35000"/>
            </a:spcAft>
          </a:pPr>
          <a:r>
            <a:rPr lang="en-AU" sz="2200" b="1" kern="1200" dirty="0"/>
            <a:t>Controlling impulses </a:t>
          </a:r>
          <a:r>
            <a:rPr lang="en-AU" sz="2200" kern="1200" dirty="0"/>
            <a:t>— instead of being quick to react rashly, you can reign in your emotions and think before responding. To express yourself </a:t>
          </a:r>
          <a:r>
            <a:rPr lang="en-AU" sz="2200" b="1" kern="1200" dirty="0"/>
            <a:t>appropriately</a:t>
          </a:r>
          <a:r>
            <a:rPr lang="en-AU" sz="2200" kern="1200" dirty="0"/>
            <a:t>. </a:t>
          </a:r>
          <a:r>
            <a:rPr lang="en-AU" sz="2200" i="1" kern="1200" dirty="0"/>
            <a:t>Emotional Maturity in this trait shows:</a:t>
          </a:r>
          <a:endParaRPr lang="en-AU" sz="2200" kern="1200" dirty="0"/>
        </a:p>
        <a:p>
          <a:pPr lvl="0" algn="l" defTabSz="977900">
            <a:lnSpc>
              <a:spcPct val="90000"/>
            </a:lnSpc>
            <a:spcBef>
              <a:spcPct val="0"/>
            </a:spcBef>
            <a:spcAft>
              <a:spcPct val="35000"/>
            </a:spcAft>
          </a:pPr>
          <a:r>
            <a:rPr lang="en-AU" sz="2200" b="1" kern="1200" dirty="0"/>
            <a:t>Conscientious </a:t>
          </a:r>
          <a:r>
            <a:rPr lang="en-AU" sz="2200" kern="1200" dirty="0"/>
            <a:t>and take personal responsibility for your own Actions/work/deeds.</a:t>
          </a:r>
        </a:p>
        <a:p>
          <a:pPr lvl="0" algn="l" defTabSz="977900">
            <a:lnSpc>
              <a:spcPct val="90000"/>
            </a:lnSpc>
            <a:spcBef>
              <a:spcPct val="0"/>
            </a:spcBef>
            <a:spcAft>
              <a:spcPct val="35000"/>
            </a:spcAft>
          </a:pPr>
          <a:r>
            <a:rPr lang="en-AU" sz="2200" b="1" kern="1200" dirty="0"/>
            <a:t>Adaptable</a:t>
          </a:r>
          <a:r>
            <a:rPr lang="en-AU" sz="2200" kern="1200" dirty="0"/>
            <a:t> (and favourable) to change</a:t>
          </a:r>
        </a:p>
        <a:p>
          <a:pPr lvl="0" algn="l" defTabSz="977900">
            <a:lnSpc>
              <a:spcPct val="90000"/>
            </a:lnSpc>
            <a:spcBef>
              <a:spcPct val="0"/>
            </a:spcBef>
            <a:spcAft>
              <a:spcPct val="35000"/>
            </a:spcAft>
          </a:pPr>
          <a:r>
            <a:rPr lang="en-AU" sz="2200" kern="1200" dirty="0"/>
            <a:t>When someone is complaining or rude, you do not respond in kind. To respond in a manner which would not escalate the situation. (Realization that when someone expresses anger, they’re not always angry at you; they’re often just angry and want to take it out on someone.)</a:t>
          </a:r>
        </a:p>
      </dsp:txBody>
      <dsp:txXfrm>
        <a:off x="3471263" y="548633"/>
        <a:ext cx="6440903" cy="43214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7979F-9BFD-41DD-9EAB-F4D76DCF0E5E}">
      <dsp:nvSpPr>
        <dsp:cNvPr id="0" name=""/>
        <dsp:cNvSpPr/>
      </dsp:nvSpPr>
      <dsp:spPr>
        <a:xfrm>
          <a:off x="83781" y="2403851"/>
          <a:ext cx="2273625" cy="61096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AU" sz="2200" b="1" kern="1200" dirty="0"/>
            <a:t>Empathy</a:t>
          </a:r>
          <a:endParaRPr lang="en-AU" sz="2200" kern="1200" dirty="0"/>
        </a:p>
      </dsp:txBody>
      <dsp:txXfrm>
        <a:off x="113606" y="2433676"/>
        <a:ext cx="2213975" cy="551313"/>
      </dsp:txXfrm>
    </dsp:sp>
    <dsp:sp modelId="{50347C91-70EA-4268-AE5A-526648DD00EB}">
      <dsp:nvSpPr>
        <dsp:cNvPr id="0" name=""/>
        <dsp:cNvSpPr/>
      </dsp:nvSpPr>
      <dsp:spPr>
        <a:xfrm>
          <a:off x="3237485" y="314855"/>
          <a:ext cx="6908459" cy="478895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l" defTabSz="977900">
            <a:lnSpc>
              <a:spcPct val="90000"/>
            </a:lnSpc>
            <a:spcBef>
              <a:spcPct val="0"/>
            </a:spcBef>
            <a:spcAft>
              <a:spcPct val="35000"/>
            </a:spcAft>
          </a:pPr>
          <a:r>
            <a:rPr lang="en-AU" sz="2200" kern="1200" dirty="0"/>
            <a:t>The ability to understand another person’s emotional reaction. This is only possible when one has achieved </a:t>
          </a:r>
          <a:r>
            <a:rPr lang="en-AU" sz="2200" b="1" kern="1200" dirty="0"/>
            <a:t>self-awareness</a:t>
          </a:r>
          <a:r>
            <a:rPr lang="en-AU" sz="2200" kern="1200" dirty="0"/>
            <a:t>—as one cannot understand others until they understand themselves. </a:t>
          </a:r>
          <a:br>
            <a:rPr lang="en-AU" sz="2200" kern="1200" dirty="0"/>
          </a:br>
          <a:r>
            <a:rPr lang="en-AU" sz="2200" i="1" kern="1200" dirty="0"/>
            <a:t>Emotional Maturity in this trait shows:</a:t>
          </a:r>
          <a:endParaRPr lang="en-AU" sz="2200" kern="1200" dirty="0"/>
        </a:p>
        <a:p>
          <a:pPr lvl="0" algn="l" defTabSz="977900">
            <a:lnSpc>
              <a:spcPct val="90000"/>
            </a:lnSpc>
            <a:spcBef>
              <a:spcPct val="0"/>
            </a:spcBef>
            <a:spcAft>
              <a:spcPct val="35000"/>
            </a:spcAft>
          </a:pPr>
          <a:r>
            <a:rPr lang="en-AU" sz="2200" b="1" kern="1200" dirty="0"/>
            <a:t>Perceptive - </a:t>
          </a:r>
          <a:r>
            <a:rPr lang="en-AU" sz="2200" kern="1200" dirty="0"/>
            <a:t>of other’s emotions and taking an active interest in their concerns.</a:t>
          </a:r>
        </a:p>
        <a:p>
          <a:pPr lvl="0" algn="l" defTabSz="977900">
            <a:lnSpc>
              <a:spcPct val="90000"/>
            </a:lnSpc>
            <a:spcBef>
              <a:spcPct val="0"/>
            </a:spcBef>
            <a:spcAft>
              <a:spcPct val="35000"/>
            </a:spcAft>
          </a:pPr>
          <a:r>
            <a:rPr lang="en-AU" sz="2200" b="1" kern="1200" dirty="0"/>
            <a:t>Proactive - </a:t>
          </a:r>
          <a:r>
            <a:rPr lang="en-AU" sz="2200" kern="1200" dirty="0"/>
            <a:t>able to anticipate someone’s needs and the appropriate reaction.</a:t>
          </a:r>
        </a:p>
        <a:p>
          <a:pPr lvl="0" algn="l" defTabSz="977900">
            <a:lnSpc>
              <a:spcPct val="90000"/>
            </a:lnSpc>
            <a:spcBef>
              <a:spcPct val="0"/>
            </a:spcBef>
            <a:spcAft>
              <a:spcPct val="35000"/>
            </a:spcAft>
          </a:pPr>
          <a:r>
            <a:rPr lang="en-AU" sz="2200" b="1" kern="1200" dirty="0"/>
            <a:t>Social Situations </a:t>
          </a:r>
          <a:r>
            <a:rPr lang="en-AU" sz="2200" kern="1200" dirty="0"/>
            <a:t>such as office politics do not phase one who has a firm grasp of empathy.</a:t>
          </a:r>
        </a:p>
      </dsp:txBody>
      <dsp:txXfrm>
        <a:off x="3471263" y="548633"/>
        <a:ext cx="6440903" cy="43214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7979F-9BFD-41DD-9EAB-F4D76DCF0E5E}">
      <dsp:nvSpPr>
        <dsp:cNvPr id="0" name=""/>
        <dsp:cNvSpPr/>
      </dsp:nvSpPr>
      <dsp:spPr>
        <a:xfrm>
          <a:off x="83781" y="2403851"/>
          <a:ext cx="2273625" cy="61096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AU" sz="2200" b="1" kern="1200" dirty="0"/>
            <a:t>Social Skills</a:t>
          </a:r>
          <a:endParaRPr lang="en-AU" sz="2200" kern="1200" dirty="0"/>
        </a:p>
      </dsp:txBody>
      <dsp:txXfrm>
        <a:off x="113606" y="2433676"/>
        <a:ext cx="2213975" cy="551313"/>
      </dsp:txXfrm>
    </dsp:sp>
    <dsp:sp modelId="{50347C91-70EA-4268-AE5A-526648DD00EB}">
      <dsp:nvSpPr>
        <dsp:cNvPr id="0" name=""/>
        <dsp:cNvSpPr/>
      </dsp:nvSpPr>
      <dsp:spPr>
        <a:xfrm>
          <a:off x="3237485" y="314855"/>
          <a:ext cx="6908459" cy="478895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l" defTabSz="977900">
            <a:lnSpc>
              <a:spcPct val="90000"/>
            </a:lnSpc>
            <a:spcBef>
              <a:spcPct val="0"/>
            </a:spcBef>
            <a:spcAft>
              <a:spcPct val="35000"/>
            </a:spcAft>
          </a:pPr>
          <a:r>
            <a:rPr lang="en-AU" sz="2200" kern="1200" dirty="0"/>
            <a:t>Identifying social cues to establish common ground, manage relationships and build networks. </a:t>
          </a:r>
          <a:r>
            <a:rPr lang="en-AU" sz="2200" i="1" kern="1200" dirty="0"/>
            <a:t>Emotional Maturity in this trait shows:</a:t>
          </a:r>
          <a:endParaRPr lang="en-AU" sz="2200" kern="1200" dirty="0"/>
        </a:p>
        <a:p>
          <a:pPr lvl="0" algn="l" defTabSz="977900">
            <a:lnSpc>
              <a:spcPct val="90000"/>
            </a:lnSpc>
            <a:spcBef>
              <a:spcPct val="0"/>
            </a:spcBef>
            <a:spcAft>
              <a:spcPct val="35000"/>
            </a:spcAft>
          </a:pPr>
          <a:r>
            <a:rPr lang="en-AU" sz="2200" b="1" kern="1200" dirty="0"/>
            <a:t>Communication</a:t>
          </a:r>
          <a:r>
            <a:rPr lang="en-AU" sz="2200" kern="1200" dirty="0"/>
            <a:t>: Listening and responding appropriately</a:t>
          </a:r>
        </a:p>
        <a:p>
          <a:pPr lvl="0" algn="l" defTabSz="977900">
            <a:lnSpc>
              <a:spcPct val="90000"/>
            </a:lnSpc>
            <a:spcBef>
              <a:spcPct val="0"/>
            </a:spcBef>
            <a:spcAft>
              <a:spcPct val="35000"/>
            </a:spcAft>
          </a:pPr>
          <a:r>
            <a:rPr lang="en-AU" sz="2200" b="1" kern="1200" dirty="0"/>
            <a:t>Influence and Leadership</a:t>
          </a:r>
          <a:r>
            <a:rPr lang="en-AU" sz="2200" kern="1200" dirty="0"/>
            <a:t>: The ability to guide and inspire others</a:t>
          </a:r>
        </a:p>
        <a:p>
          <a:pPr lvl="0" algn="l" defTabSz="977900">
            <a:lnSpc>
              <a:spcPct val="90000"/>
            </a:lnSpc>
            <a:spcBef>
              <a:spcPct val="0"/>
            </a:spcBef>
            <a:spcAft>
              <a:spcPct val="35000"/>
            </a:spcAft>
          </a:pPr>
          <a:r>
            <a:rPr lang="en-AU" sz="2200" b="1" kern="1200" dirty="0"/>
            <a:t>Conflict Management</a:t>
          </a:r>
          <a:r>
            <a:rPr lang="en-AU" sz="2200" kern="1200" dirty="0"/>
            <a:t>: The ability to diffuse difficult situations using persuasion and negotiation.</a:t>
          </a:r>
        </a:p>
      </dsp:txBody>
      <dsp:txXfrm>
        <a:off x="3471263" y="548633"/>
        <a:ext cx="6440903" cy="4321402"/>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1344405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253686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348321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279730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347761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1786840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1610102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753824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4061045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1820313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BC432D-905E-4871-A04D-F84171526F21}" type="datetimeFigureOut">
              <a:rPr lang="en-US" smtClean="0"/>
              <a:t>3/24/2016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B858A6-73E3-4E82-B5CA-71FEF0E8F23C}" type="slidenum">
              <a:rPr lang="en-US" smtClean="0"/>
              <a:t>‹#›</a:t>
            </a:fld>
            <a:endParaRPr lang="en-US" dirty="0"/>
          </a:p>
        </p:txBody>
      </p:sp>
    </p:spTree>
    <p:extLst>
      <p:ext uri="{BB962C8B-B14F-4D97-AF65-F5344CB8AC3E}">
        <p14:creationId xmlns:p14="http://schemas.microsoft.com/office/powerpoint/2010/main" val="359076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BC432D-905E-4871-A04D-F84171526F21}" type="datetimeFigureOut">
              <a:rPr lang="en-US" smtClean="0"/>
              <a:t>3/24/2016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858A6-73E3-4E82-B5CA-71FEF0E8F23C}" type="slidenum">
              <a:rPr lang="en-US" smtClean="0"/>
              <a:t>‹#›</a:t>
            </a:fld>
            <a:endParaRPr lang="en-US" dirty="0"/>
          </a:p>
        </p:txBody>
      </p:sp>
    </p:spTree>
    <p:extLst>
      <p:ext uri="{BB962C8B-B14F-4D97-AF65-F5344CB8AC3E}">
        <p14:creationId xmlns:p14="http://schemas.microsoft.com/office/powerpoint/2010/main" val="2140176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www.theage.com.au/victoria/can-we-build-a-better-child-20140301-33t4v.html" TargetMode="External"/><Relationship Id="rId5" Type="http://schemas.openxmlformats.org/officeDocument/2006/relationships/image" Target="../media/image14.pn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https://en.wikipedia.org/wiki/Drug_policy_of_Sweden"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4" name="Rectangle 3"/>
          <p:cNvSpPr/>
          <p:nvPr/>
        </p:nvSpPr>
        <p:spPr>
          <a:xfrm>
            <a:off x="1631276" y="1532004"/>
            <a:ext cx="7337714" cy="1107996"/>
          </a:xfrm>
          <a:prstGeom prst="rect">
            <a:avLst/>
          </a:prstGeom>
          <a:noFill/>
        </p:spPr>
        <p:txBody>
          <a:bodyPr wrap="none" lIns="91440" tIns="45720" rIns="91440" bIns="45720">
            <a:spAutoFit/>
          </a:bodyPr>
          <a:lstStyle/>
          <a:p>
            <a:pPr algn="ctr"/>
            <a:r>
              <a:rPr lang="en-AU"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Demand Reduction: </a:t>
            </a:r>
          </a:p>
        </p:txBody>
      </p:sp>
      <p:sp>
        <p:nvSpPr>
          <p:cNvPr id="6" name="Rectangle 5"/>
          <p:cNvSpPr/>
          <p:nvPr/>
        </p:nvSpPr>
        <p:spPr>
          <a:xfrm>
            <a:off x="597725" y="3206506"/>
            <a:ext cx="11265713" cy="2585323"/>
          </a:xfrm>
          <a:prstGeom prst="rect">
            <a:avLst/>
          </a:prstGeom>
          <a:noFill/>
        </p:spPr>
        <p:txBody>
          <a:bodyPr wrap="none" lIns="91440" tIns="45720" rIns="91440" bIns="45720">
            <a:spAutoFit/>
          </a:bodyPr>
          <a:lstStyle/>
          <a:p>
            <a:pPr marL="685800" indent="-685800">
              <a:buFont typeface="Arial" panose="020B0604020202020204" pitchFamily="34" charset="0"/>
              <a:buChar char="•"/>
            </a:pPr>
            <a:r>
              <a:rPr lang="en-AU" sz="5400" b="1" dirty="0">
                <a:ln w="9525">
                  <a:solidFill>
                    <a:schemeClr val="bg1"/>
                  </a:solidFill>
                  <a:prstDash val="solid"/>
                </a:ln>
                <a:effectLst>
                  <a:outerShdw blurRad="12700" dist="38100" dir="2700000" algn="tl" rotWithShape="0">
                    <a:schemeClr val="bg1">
                      <a:lumMod val="50000"/>
                    </a:schemeClr>
                  </a:outerShdw>
                </a:effectLst>
              </a:rPr>
              <a:t>What is it really? </a:t>
            </a:r>
          </a:p>
          <a:p>
            <a:pPr marL="685800" indent="-685800">
              <a:buFont typeface="Arial" panose="020B0604020202020204" pitchFamily="34" charset="0"/>
              <a:buChar char="•"/>
            </a:pPr>
            <a:r>
              <a:rPr lang="en-AU" sz="5400" b="1" dirty="0">
                <a:ln w="9525">
                  <a:solidFill>
                    <a:schemeClr val="bg1"/>
                  </a:solidFill>
                  <a:prstDash val="solid"/>
                </a:ln>
                <a:effectLst>
                  <a:outerShdw blurRad="12700" dist="38100" dir="2700000" algn="tl" rotWithShape="0">
                    <a:schemeClr val="bg1">
                      <a:lumMod val="50000"/>
                    </a:schemeClr>
                  </a:outerShdw>
                </a:effectLst>
              </a:rPr>
              <a:t>Why do we need it and </a:t>
            </a:r>
            <a:endParaRPr lang="en-AU" sz="5400" b="1" cap="none" spc="0" dirty="0">
              <a:ln w="9525">
                <a:solidFill>
                  <a:schemeClr val="bg1"/>
                </a:solidFill>
                <a:prstDash val="solid"/>
              </a:ln>
              <a:effectLst>
                <a:outerShdw blurRad="12700" dist="38100" dir="2700000" algn="tl" rotWithShape="0">
                  <a:schemeClr val="bg1">
                    <a:lumMod val="50000"/>
                  </a:schemeClr>
                </a:outerShdw>
              </a:effectLst>
            </a:endParaRPr>
          </a:p>
          <a:p>
            <a:pPr marL="685800" indent="-685800">
              <a:buFont typeface="Arial" panose="020B0604020202020204" pitchFamily="34" charset="0"/>
              <a:buChar char="•"/>
            </a:pPr>
            <a:r>
              <a:rPr lang="en-AU" sz="5400" b="1" cap="none" spc="0" dirty="0">
                <a:ln w="9525">
                  <a:solidFill>
                    <a:schemeClr val="bg1"/>
                  </a:solidFill>
                  <a:prstDash val="solid"/>
                </a:ln>
                <a:effectLst>
                  <a:outerShdw blurRad="12700" dist="38100" dir="2700000" algn="tl" rotWithShape="0">
                    <a:schemeClr val="bg1">
                      <a:lumMod val="50000"/>
                    </a:schemeClr>
                  </a:outerShdw>
                </a:effectLst>
              </a:rPr>
              <a:t>How do we implement it effectively.</a:t>
            </a:r>
          </a:p>
        </p:txBody>
      </p:sp>
    </p:spTree>
    <p:extLst>
      <p:ext uri="{BB962C8B-B14F-4D97-AF65-F5344CB8AC3E}">
        <p14:creationId xmlns:p14="http://schemas.microsoft.com/office/powerpoint/2010/main" val="1166787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8211" y="484162"/>
            <a:ext cx="4959281" cy="5717134"/>
          </a:xfrm>
          <a:prstGeom prst="rect">
            <a:avLst/>
          </a:prstGeom>
        </p:spPr>
      </p:pic>
      <p:sp>
        <p:nvSpPr>
          <p:cNvPr id="4" name="TextBox 3"/>
          <p:cNvSpPr txBox="1"/>
          <p:nvPr/>
        </p:nvSpPr>
        <p:spPr>
          <a:xfrm>
            <a:off x="6774873" y="6201295"/>
            <a:ext cx="5198987" cy="369332"/>
          </a:xfrm>
          <a:prstGeom prst="rect">
            <a:avLst/>
          </a:prstGeom>
          <a:noFill/>
        </p:spPr>
        <p:txBody>
          <a:bodyPr wrap="none" rtlCol="0">
            <a:spAutoFit/>
          </a:bodyPr>
          <a:lstStyle/>
          <a:p>
            <a:r>
              <a:rPr lang="en-US" dirty="0">
                <a:solidFill>
                  <a:prstClr val="black"/>
                </a:solidFill>
              </a:rPr>
              <a:t>A 1904 advertisement labeling alcoholism a "disease"</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9865" y="455542"/>
            <a:ext cx="4279870" cy="5974699"/>
          </a:xfrm>
          <a:prstGeom prst="rect">
            <a:avLst/>
          </a:prstGeom>
        </p:spPr>
      </p:pic>
    </p:spTree>
    <p:extLst>
      <p:ext uri="{BB962C8B-B14F-4D97-AF65-F5344CB8AC3E}">
        <p14:creationId xmlns:p14="http://schemas.microsoft.com/office/powerpoint/2010/main" val="458901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3062" y="1122363"/>
            <a:ext cx="6812742" cy="5173426"/>
          </a:xfrm>
          <a:prstGeom prst="rect">
            <a:avLst/>
          </a:prstGeom>
        </p:spPr>
      </p:pic>
      <p:sp>
        <p:nvSpPr>
          <p:cNvPr id="4" name="TextBox 3"/>
          <p:cNvSpPr txBox="1"/>
          <p:nvPr/>
        </p:nvSpPr>
        <p:spPr>
          <a:xfrm>
            <a:off x="465513" y="1479665"/>
            <a:ext cx="3566160" cy="4154984"/>
          </a:xfrm>
          <a:prstGeom prst="rect">
            <a:avLst/>
          </a:prstGeom>
          <a:noFill/>
        </p:spPr>
        <p:txBody>
          <a:bodyPr wrap="square" rtlCol="0">
            <a:spAutoFit/>
          </a:bodyPr>
          <a:lstStyle/>
          <a:p>
            <a:r>
              <a:rPr lang="en-US" sz="4400" dirty="0">
                <a:solidFill>
                  <a:prstClr val="black"/>
                </a:solidFill>
              </a:rPr>
              <a:t>The formula consisted of morphine sulphate (65 mg per fluid ounce),</a:t>
            </a:r>
          </a:p>
        </p:txBody>
      </p:sp>
    </p:spTree>
    <p:extLst>
      <p:ext uri="{BB962C8B-B14F-4D97-AF65-F5344CB8AC3E}">
        <p14:creationId xmlns:p14="http://schemas.microsoft.com/office/powerpoint/2010/main" val="2071279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840" y="934833"/>
            <a:ext cx="3566333" cy="528345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700" y="1512090"/>
            <a:ext cx="6926384" cy="4391808"/>
          </a:xfrm>
          <a:prstGeom prst="rect">
            <a:avLst/>
          </a:prstGeom>
        </p:spPr>
      </p:pic>
    </p:spTree>
    <p:extLst>
      <p:ext uri="{BB962C8B-B14F-4D97-AF65-F5344CB8AC3E}">
        <p14:creationId xmlns:p14="http://schemas.microsoft.com/office/powerpoint/2010/main" val="3990570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1279071" y="1286933"/>
            <a:ext cx="9787466" cy="4770537"/>
          </a:xfrm>
          <a:prstGeom prst="rect">
            <a:avLst/>
          </a:prstGeom>
          <a:noFill/>
        </p:spPr>
        <p:txBody>
          <a:bodyPr wrap="square" rtlCol="0">
            <a:spAutoFit/>
          </a:bodyPr>
          <a:lstStyle/>
          <a:p>
            <a:r>
              <a:rPr lang="en-AU" sz="2200" b="1" dirty="0"/>
              <a:t>Early Intervention, Prevention or Demand Reduction is not a new concept but confusion has resulted in poor implementation.</a:t>
            </a:r>
          </a:p>
          <a:p>
            <a:r>
              <a:rPr lang="en-AU" sz="2200" dirty="0"/>
              <a:t> </a:t>
            </a:r>
          </a:p>
          <a:p>
            <a:r>
              <a:rPr lang="en-AU" sz="2200" i="1" dirty="0"/>
              <a:t>Road to Recovery: Report on the inquiry into substance abuse in Australian communities 2006 called for the “prioritisation of prevention”, But what did that mean?</a:t>
            </a:r>
            <a:endParaRPr lang="en-AU" sz="2200" dirty="0"/>
          </a:p>
          <a:p>
            <a:pPr marL="285750" indent="-285750">
              <a:buFont typeface="Arial" panose="020B0604020202020204" pitchFamily="34" charset="0"/>
              <a:buChar char="•"/>
            </a:pPr>
            <a:r>
              <a:rPr lang="en-AU" sz="2200" b="1" dirty="0"/>
              <a:t>Preventing Drug use via stronger law enforcement approaches?</a:t>
            </a:r>
          </a:p>
          <a:p>
            <a:pPr marL="285750" indent="-285750">
              <a:buFont typeface="Arial" panose="020B0604020202020204" pitchFamily="34" charset="0"/>
              <a:buChar char="•"/>
            </a:pPr>
            <a:r>
              <a:rPr lang="en-AU" sz="2200" b="1" dirty="0"/>
              <a:t>Preventing harm via harm minimisation approaches?</a:t>
            </a:r>
          </a:p>
          <a:p>
            <a:pPr marL="285750" indent="-285750">
              <a:buFont typeface="Arial" panose="020B0604020202020204" pitchFamily="34" charset="0"/>
              <a:buChar char="•"/>
            </a:pPr>
            <a:r>
              <a:rPr lang="en-AU" sz="2200" b="1" dirty="0"/>
              <a:t>Preventing drug use via treatment,  rehabilitation and relapse prevention?</a:t>
            </a:r>
          </a:p>
          <a:p>
            <a:pPr marL="285750" indent="-285750">
              <a:buFont typeface="Arial" panose="020B0604020202020204" pitchFamily="34" charset="0"/>
              <a:buChar char="•"/>
            </a:pPr>
            <a:r>
              <a:rPr lang="en-AU" sz="2200" b="1" dirty="0"/>
              <a:t>Preventing drug use via demand reduction?</a:t>
            </a:r>
          </a:p>
          <a:p>
            <a:r>
              <a:rPr lang="en-AU" sz="2200" i="1" dirty="0"/>
              <a:t>National Drug Strategy 2010</a:t>
            </a:r>
            <a:r>
              <a:rPr lang="en-AU" sz="2200" dirty="0"/>
              <a:t>–</a:t>
            </a:r>
            <a:r>
              <a:rPr lang="en-AU" sz="2200" i="1" dirty="0"/>
              <a:t>2015 </a:t>
            </a:r>
            <a:r>
              <a:rPr lang="en-AU" sz="2200" dirty="0"/>
              <a:t>and</a:t>
            </a:r>
            <a:r>
              <a:rPr lang="en-AU" sz="2200" i="1" dirty="0"/>
              <a:t> </a:t>
            </a:r>
            <a:r>
              <a:rPr lang="en-AU" sz="2200" dirty="0"/>
              <a:t>Tasmanian Drug Strategy 2013 – 2018 </a:t>
            </a:r>
            <a:r>
              <a:rPr lang="en-AU" sz="2200" i="1" dirty="0"/>
              <a:t>(</a:t>
            </a:r>
            <a:r>
              <a:rPr lang="en-AU" sz="2200" dirty="0"/>
              <a:t>poorly implemented &amp; focus remained on treatment and law enforcement)</a:t>
            </a:r>
          </a:p>
          <a:p>
            <a:pPr marL="285750" indent="-285750">
              <a:buFont typeface="Arial" panose="020B0604020202020204" pitchFamily="34" charset="0"/>
              <a:buChar char="•"/>
            </a:pPr>
            <a:r>
              <a:rPr lang="en-AU" sz="2200" b="1" dirty="0"/>
              <a:t>Why?</a:t>
            </a:r>
          </a:p>
          <a:p>
            <a:endParaRPr lang="en-AU" dirty="0"/>
          </a:p>
        </p:txBody>
      </p:sp>
    </p:spTree>
    <p:extLst>
      <p:ext uri="{BB962C8B-B14F-4D97-AF65-F5344CB8AC3E}">
        <p14:creationId xmlns:p14="http://schemas.microsoft.com/office/powerpoint/2010/main" val="2435187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4" name="TextBox 3"/>
          <p:cNvSpPr txBox="1"/>
          <p:nvPr/>
        </p:nvSpPr>
        <p:spPr>
          <a:xfrm>
            <a:off x="1479327" y="993983"/>
            <a:ext cx="9216237" cy="369332"/>
          </a:xfrm>
          <a:prstGeom prst="rect">
            <a:avLst/>
          </a:prstGeom>
          <a:noFill/>
        </p:spPr>
        <p:txBody>
          <a:bodyPr wrap="square" rtlCol="0">
            <a:spAutoFit/>
          </a:bodyPr>
          <a:lstStyle/>
          <a:p>
            <a:r>
              <a:rPr lang="en-AU" dirty="0"/>
              <a:t>Road to Recovery: Report on the inquiry into substance abuse in Australian communities 2006 </a:t>
            </a:r>
          </a:p>
        </p:txBody>
      </p:sp>
      <p:sp>
        <p:nvSpPr>
          <p:cNvPr id="6" name="Rectangle 5"/>
          <p:cNvSpPr/>
          <p:nvPr/>
        </p:nvSpPr>
        <p:spPr>
          <a:xfrm>
            <a:off x="1532467" y="1478355"/>
            <a:ext cx="2742097" cy="369332"/>
          </a:xfrm>
          <a:prstGeom prst="rect">
            <a:avLst/>
          </a:prstGeom>
        </p:spPr>
        <p:txBody>
          <a:bodyPr wrap="none">
            <a:spAutoFit/>
          </a:bodyPr>
          <a:lstStyle/>
          <a:p>
            <a:r>
              <a:rPr lang="en-AU" b="1" dirty="0">
                <a:solidFill>
                  <a:srgbClr val="FF0000"/>
                </a:solidFill>
              </a:rPr>
              <a:t>Pillar 1: Demand reduction</a:t>
            </a:r>
          </a:p>
        </p:txBody>
      </p:sp>
      <p:sp>
        <p:nvSpPr>
          <p:cNvPr id="8" name="TextBox 7"/>
          <p:cNvSpPr txBox="1"/>
          <p:nvPr/>
        </p:nvSpPr>
        <p:spPr>
          <a:xfrm>
            <a:off x="2294466" y="1944254"/>
            <a:ext cx="6629401" cy="4124206"/>
          </a:xfrm>
          <a:prstGeom prst="rect">
            <a:avLst/>
          </a:prstGeom>
          <a:noFill/>
        </p:spPr>
        <p:txBody>
          <a:bodyPr wrap="square" rtlCol="0">
            <a:spAutoFit/>
          </a:bodyPr>
          <a:lstStyle/>
          <a:p>
            <a:r>
              <a:rPr lang="en-AU" sz="2200" dirty="0"/>
              <a:t>“</a:t>
            </a:r>
            <a:r>
              <a:rPr lang="en-AU" sz="2000" dirty="0"/>
              <a:t>Demand reduction includes strategies to </a:t>
            </a:r>
            <a:br>
              <a:rPr lang="en-AU" sz="2000" dirty="0"/>
            </a:br>
            <a:r>
              <a:rPr lang="en-AU" sz="2000" dirty="0">
                <a:effectLst>
                  <a:glow rad="101600">
                    <a:srgbClr val="FFFF00">
                      <a:alpha val="60000"/>
                    </a:srgbClr>
                  </a:glow>
                </a:effectLst>
              </a:rPr>
              <a:t>prevent the uptake of drug use</a:t>
            </a:r>
            <a:r>
              <a:rPr lang="en-AU" sz="2000" dirty="0"/>
              <a:t>, </a:t>
            </a:r>
            <a:r>
              <a:rPr lang="en-AU" sz="2000" dirty="0">
                <a:effectLst>
                  <a:glow rad="228600">
                    <a:srgbClr val="FFFF00">
                      <a:alpha val="40000"/>
                    </a:srgbClr>
                  </a:glow>
                </a:effectLst>
              </a:rPr>
              <a:t>delay the ﬁrst use of drugs</a:t>
            </a:r>
            <a:r>
              <a:rPr lang="en-AU" sz="2000" dirty="0"/>
              <a:t>, and reduce the misuse of alcohol, and the use of tobacco and other drugs. This includes providing information and education, for example through </a:t>
            </a:r>
            <a:r>
              <a:rPr lang="en-AU" sz="2000" dirty="0">
                <a:effectLst>
                  <a:glow rad="101600">
                    <a:srgbClr val="FFFF00">
                      <a:alpha val="60000"/>
                    </a:srgbClr>
                  </a:glow>
                </a:effectLst>
              </a:rPr>
              <a:t>school-based programs </a:t>
            </a:r>
            <a:r>
              <a:rPr lang="en-AU" sz="2000" dirty="0"/>
              <a:t>or  public-awareness campaigns. Evidence-based early intervention programs, diversion, counselling, treatment, rehabilitation, relapse prevention, aftercare and social integration can help drug users reduce or cease their drug use. The demand for drugs can also be affected by their availability and affordability which can, depending on the drug, be inﬂuenced through </a:t>
            </a:r>
            <a:r>
              <a:rPr lang="en-AU" sz="2000" dirty="0">
                <a:effectLst>
                  <a:glow rad="101600">
                    <a:srgbClr val="FFFF00">
                      <a:alpha val="60000"/>
                    </a:srgbClr>
                  </a:glow>
                </a:effectLst>
              </a:rPr>
              <a:t>supply control, regulation and taxation”. </a:t>
            </a:r>
          </a:p>
        </p:txBody>
      </p:sp>
      <p:sp>
        <p:nvSpPr>
          <p:cNvPr id="9" name="Oval Callout 8"/>
          <p:cNvSpPr/>
          <p:nvPr/>
        </p:nvSpPr>
        <p:spPr>
          <a:xfrm>
            <a:off x="838200" y="1848543"/>
            <a:ext cx="1371599" cy="1168400"/>
          </a:xfrm>
          <a:prstGeom prst="wedgeEllipseCallout">
            <a:avLst>
              <a:gd name="adj1" fmla="val 60301"/>
              <a:gd name="adj2" fmla="val 137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t>Sounds Good </a:t>
            </a:r>
            <a:r>
              <a:rPr lang="en-AU" dirty="0"/>
              <a:t>How?</a:t>
            </a:r>
          </a:p>
        </p:txBody>
      </p:sp>
      <p:sp>
        <p:nvSpPr>
          <p:cNvPr id="10" name="Oval Callout 9"/>
          <p:cNvSpPr/>
          <p:nvPr/>
        </p:nvSpPr>
        <p:spPr>
          <a:xfrm>
            <a:off x="9006464" y="1512523"/>
            <a:ext cx="1627669" cy="1261291"/>
          </a:xfrm>
          <a:prstGeom prst="wedgeEllipseCallout">
            <a:avLst>
              <a:gd name="adj1" fmla="val -85309"/>
              <a:gd name="adj2" fmla="val 227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Mixed messages</a:t>
            </a:r>
          </a:p>
        </p:txBody>
      </p:sp>
      <p:sp>
        <p:nvSpPr>
          <p:cNvPr id="11" name="Oval Callout 10"/>
          <p:cNvSpPr/>
          <p:nvPr/>
        </p:nvSpPr>
        <p:spPr>
          <a:xfrm>
            <a:off x="8483600" y="2870381"/>
            <a:ext cx="3200400" cy="3505856"/>
          </a:xfrm>
          <a:prstGeom prst="wedgeEllipseCallout">
            <a:avLst>
              <a:gd name="adj1" fmla="val -63357"/>
              <a:gd name="adj2" fmla="val -301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t>Sounds Good </a:t>
            </a:r>
            <a:br>
              <a:rPr lang="en-AU" dirty="0"/>
            </a:br>
            <a:r>
              <a:rPr lang="en-AU" dirty="0"/>
              <a:t>What age?</a:t>
            </a:r>
            <a:br>
              <a:rPr lang="en-AU" dirty="0"/>
            </a:br>
            <a:r>
              <a:rPr lang="en-AU" dirty="0"/>
              <a:t>What programs?</a:t>
            </a:r>
          </a:p>
          <a:p>
            <a:pPr algn="ctr"/>
            <a:r>
              <a:rPr lang="en-AU" dirty="0"/>
              <a:t>What do they even look like?</a:t>
            </a:r>
            <a:br>
              <a:rPr lang="en-AU" dirty="0"/>
            </a:br>
            <a:r>
              <a:rPr lang="en-AU" dirty="0"/>
              <a:t>Who facilitates them?</a:t>
            </a:r>
            <a:br>
              <a:rPr lang="en-AU" dirty="0"/>
            </a:br>
            <a:r>
              <a:rPr lang="en-AU" dirty="0"/>
              <a:t>Who pays for them?</a:t>
            </a:r>
          </a:p>
          <a:p>
            <a:pPr algn="ctr"/>
            <a:r>
              <a:rPr lang="en-AU" dirty="0"/>
              <a:t>Where is the funding?</a:t>
            </a:r>
          </a:p>
          <a:p>
            <a:pPr algn="ctr"/>
            <a:r>
              <a:rPr lang="en-AU" dirty="0"/>
              <a:t>How do we get it?</a:t>
            </a:r>
          </a:p>
          <a:p>
            <a:pPr algn="ctr"/>
            <a:endParaRPr lang="en-AU" b="1" dirty="0"/>
          </a:p>
        </p:txBody>
      </p:sp>
      <p:sp>
        <p:nvSpPr>
          <p:cNvPr id="12" name="Oval Callout 11"/>
          <p:cNvSpPr/>
          <p:nvPr/>
        </p:nvSpPr>
        <p:spPr>
          <a:xfrm>
            <a:off x="474133" y="3344333"/>
            <a:ext cx="1820333" cy="2724127"/>
          </a:xfrm>
          <a:prstGeom prst="wedgeEllipseCallout">
            <a:avLst>
              <a:gd name="adj1" fmla="val 52887"/>
              <a:gd name="adj2" fmla="val 39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Why are we talking about supply in demand reduction and Taxation &amp; regulation</a:t>
            </a:r>
          </a:p>
        </p:txBody>
      </p:sp>
    </p:spTree>
    <p:extLst>
      <p:ext uri="{BB962C8B-B14F-4D97-AF65-F5344CB8AC3E}">
        <p14:creationId xmlns:p14="http://schemas.microsoft.com/office/powerpoint/2010/main" val="4091137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TextBox 5"/>
          <p:cNvSpPr txBox="1"/>
          <p:nvPr/>
        </p:nvSpPr>
        <p:spPr>
          <a:xfrm>
            <a:off x="1728898" y="1232139"/>
            <a:ext cx="9285042" cy="4278094"/>
          </a:xfrm>
          <a:prstGeom prst="rect">
            <a:avLst/>
          </a:prstGeom>
          <a:noFill/>
        </p:spPr>
        <p:txBody>
          <a:bodyPr wrap="none" rtlCol="0">
            <a:spAutoFit/>
          </a:bodyPr>
          <a:lstStyle/>
          <a:p>
            <a:r>
              <a:rPr lang="en-AU" sz="2400" b="1" dirty="0"/>
              <a:t>$300Million in additional funding for improved treatment, aftercare, </a:t>
            </a:r>
            <a:br>
              <a:rPr lang="en-AU" sz="2400" b="1" dirty="0"/>
            </a:br>
            <a:r>
              <a:rPr lang="en-AU" sz="2400" b="1" dirty="0"/>
              <a:t>education, prevention, support and community engagement to tackle</a:t>
            </a:r>
          </a:p>
          <a:p>
            <a:r>
              <a:rPr lang="en-AU" sz="2400" b="1" dirty="0"/>
              <a:t>the crystal meth issue.</a:t>
            </a:r>
          </a:p>
          <a:p>
            <a:endParaRPr lang="en-AU" sz="2000" dirty="0"/>
          </a:p>
          <a:p>
            <a:pPr marL="342900" indent="-342900">
              <a:buFont typeface="Arial" panose="020B0604020202020204" pitchFamily="34" charset="0"/>
              <a:buChar char="•"/>
            </a:pPr>
            <a:r>
              <a:rPr lang="en-AU" sz="2000" dirty="0"/>
              <a:t>Is this good news or is it a token gesture?</a:t>
            </a:r>
          </a:p>
          <a:p>
            <a:pPr marL="285750" indent="-285750">
              <a:buFont typeface="Arial" panose="020B0604020202020204" pitchFamily="34" charset="0"/>
              <a:buChar char="•"/>
            </a:pPr>
            <a:r>
              <a:rPr lang="en-AU" sz="2000" dirty="0"/>
              <a:t>$300M / 25 million population = $6M for Tasmania</a:t>
            </a:r>
          </a:p>
          <a:p>
            <a:pPr marL="285750" indent="-285750">
              <a:buFont typeface="Arial" panose="020B0604020202020204" pitchFamily="34" charset="0"/>
              <a:buChar char="•"/>
            </a:pPr>
            <a:r>
              <a:rPr lang="en-AU" sz="2000" dirty="0"/>
              <a:t>$6M / 4 years = $1.5M per year</a:t>
            </a:r>
          </a:p>
          <a:p>
            <a:pPr marL="285750" indent="-285750">
              <a:buFont typeface="Arial" panose="020B0604020202020204" pitchFamily="34" charset="0"/>
              <a:buChar char="•"/>
            </a:pPr>
            <a:r>
              <a:rPr lang="en-AU" sz="2000" dirty="0"/>
              <a:t>Now split that into improved treatment, aftercare, education, prevention, </a:t>
            </a:r>
            <a:br>
              <a:rPr lang="en-AU" sz="2000" dirty="0"/>
            </a:br>
            <a:r>
              <a:rPr lang="en-AU" sz="2000" dirty="0"/>
              <a:t>support and community engagement.</a:t>
            </a:r>
          </a:p>
          <a:p>
            <a:pPr marL="285750" indent="-285750">
              <a:buFont typeface="Arial" panose="020B0604020202020204" pitchFamily="34" charset="0"/>
              <a:buChar char="•"/>
            </a:pPr>
            <a:endParaRPr lang="en-AU" sz="2000" dirty="0"/>
          </a:p>
          <a:p>
            <a:pPr marL="285750" indent="-285750">
              <a:buFont typeface="Arial" panose="020B0604020202020204" pitchFamily="34" charset="0"/>
              <a:buChar char="•"/>
            </a:pPr>
            <a:r>
              <a:rPr lang="en-AU" sz="2000" dirty="0"/>
              <a:t>Is it enough?</a:t>
            </a:r>
            <a:br>
              <a:rPr lang="en-AU" sz="2000" dirty="0"/>
            </a:br>
            <a:r>
              <a:rPr lang="en-AU" sz="2000" dirty="0"/>
              <a:t>Remember, that is $3.00 per person per year to try and stop an industry worth </a:t>
            </a:r>
            <a:br>
              <a:rPr lang="en-AU" sz="2000" dirty="0"/>
            </a:br>
            <a:r>
              <a:rPr lang="en-AU" sz="2000" dirty="0"/>
              <a:t>Tens of Billions of dollars per year and protect our future generations from drug use?</a:t>
            </a:r>
            <a:endParaRPr lang="en-AU" sz="1600" dirty="0"/>
          </a:p>
        </p:txBody>
      </p:sp>
    </p:spTree>
    <p:extLst>
      <p:ext uri="{BB962C8B-B14F-4D97-AF65-F5344CB8AC3E}">
        <p14:creationId xmlns:p14="http://schemas.microsoft.com/office/powerpoint/2010/main" val="2913808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6203" y="1122363"/>
            <a:ext cx="6176357" cy="5328220"/>
          </a:xfrm>
          <a:prstGeom prst="rect">
            <a:avLst/>
          </a:prstGeom>
        </p:spPr>
      </p:pic>
    </p:spTree>
    <p:extLst>
      <p:ext uri="{BB962C8B-B14F-4D97-AF65-F5344CB8AC3E}">
        <p14:creationId xmlns:p14="http://schemas.microsoft.com/office/powerpoint/2010/main" val="1111833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2619633" y="1223319"/>
            <a:ext cx="7487499" cy="523220"/>
          </a:xfrm>
          <a:prstGeom prst="rect">
            <a:avLst/>
          </a:prstGeom>
          <a:noFill/>
        </p:spPr>
        <p:txBody>
          <a:bodyPr wrap="none" rtlCol="0">
            <a:spAutoFit/>
          </a:bodyPr>
          <a:lstStyle/>
          <a:p>
            <a:r>
              <a:rPr lang="en-AU" sz="2800" b="1" dirty="0"/>
              <a:t>Emotional Intelligence in Addiction and Recovery</a:t>
            </a:r>
            <a:endParaRPr lang="en-AU" sz="2800" dirty="0"/>
          </a:p>
        </p:txBody>
      </p:sp>
      <p:sp>
        <p:nvSpPr>
          <p:cNvPr id="4" name="TextBox 3"/>
          <p:cNvSpPr txBox="1"/>
          <p:nvPr/>
        </p:nvSpPr>
        <p:spPr>
          <a:xfrm>
            <a:off x="2619633" y="1973470"/>
            <a:ext cx="7514365" cy="3046988"/>
          </a:xfrm>
          <a:prstGeom prst="rect">
            <a:avLst/>
          </a:prstGeom>
          <a:noFill/>
        </p:spPr>
        <p:txBody>
          <a:bodyPr wrap="none" rtlCol="0">
            <a:spAutoFit/>
          </a:bodyPr>
          <a:lstStyle/>
          <a:p>
            <a:r>
              <a:rPr lang="en-AU" sz="3200" dirty="0"/>
              <a:t>AFFECTIVE WHEN USED AS A STRATEGY FOR</a:t>
            </a:r>
          </a:p>
          <a:p>
            <a:endParaRPr lang="en-AU" sz="3200" dirty="0"/>
          </a:p>
          <a:p>
            <a:pPr marL="285750" indent="-285750">
              <a:buFont typeface="Arial" panose="020B0604020202020204" pitchFamily="34" charset="0"/>
              <a:buChar char="•"/>
            </a:pPr>
            <a:r>
              <a:rPr lang="en-AU" sz="3200" dirty="0"/>
              <a:t>PREVENTION</a:t>
            </a:r>
          </a:p>
          <a:p>
            <a:pPr marL="285750" indent="-285750">
              <a:buFont typeface="Arial" panose="020B0604020202020204" pitchFamily="34" charset="0"/>
              <a:buChar char="•"/>
            </a:pPr>
            <a:r>
              <a:rPr lang="en-AU" sz="3200" dirty="0"/>
              <a:t>EARLY INTERVENTION</a:t>
            </a:r>
          </a:p>
          <a:p>
            <a:pPr marL="285750" indent="-285750">
              <a:buFont typeface="Arial" panose="020B0604020202020204" pitchFamily="34" charset="0"/>
              <a:buChar char="•"/>
            </a:pPr>
            <a:r>
              <a:rPr lang="en-AU" sz="3200" dirty="0"/>
              <a:t>TREATMENT &amp; RECOVERY</a:t>
            </a:r>
          </a:p>
          <a:p>
            <a:pPr marL="285750" indent="-285750">
              <a:buFont typeface="Arial" panose="020B0604020202020204" pitchFamily="34" charset="0"/>
              <a:buChar char="•"/>
            </a:pPr>
            <a:r>
              <a:rPr lang="en-AU" sz="3200" dirty="0"/>
              <a:t>RELAPSE PREVENTION  </a:t>
            </a:r>
          </a:p>
        </p:txBody>
      </p:sp>
    </p:spTree>
    <p:extLst>
      <p:ext uri="{BB962C8B-B14F-4D97-AF65-F5344CB8AC3E}">
        <p14:creationId xmlns:p14="http://schemas.microsoft.com/office/powerpoint/2010/main" val="25793790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2619633" y="1057065"/>
            <a:ext cx="7487499" cy="523220"/>
          </a:xfrm>
          <a:prstGeom prst="rect">
            <a:avLst/>
          </a:prstGeom>
          <a:noFill/>
        </p:spPr>
        <p:txBody>
          <a:bodyPr wrap="none" rtlCol="0">
            <a:spAutoFit/>
          </a:bodyPr>
          <a:lstStyle/>
          <a:p>
            <a:r>
              <a:rPr lang="en-AU" sz="2800" b="1" dirty="0"/>
              <a:t>Emotional Intelligence in Addiction and Recovery</a:t>
            </a:r>
            <a:endParaRPr lang="en-AU" sz="2800" dirty="0"/>
          </a:p>
        </p:txBody>
      </p:sp>
      <p:sp>
        <p:nvSpPr>
          <p:cNvPr id="4" name="TextBox 3"/>
          <p:cNvSpPr txBox="1"/>
          <p:nvPr/>
        </p:nvSpPr>
        <p:spPr>
          <a:xfrm>
            <a:off x="2619633" y="2043339"/>
            <a:ext cx="6688049" cy="3970318"/>
          </a:xfrm>
          <a:prstGeom prst="rect">
            <a:avLst/>
          </a:prstGeom>
          <a:noFill/>
        </p:spPr>
        <p:txBody>
          <a:bodyPr wrap="none" rtlCol="0">
            <a:spAutoFit/>
          </a:bodyPr>
          <a:lstStyle/>
          <a:p>
            <a:r>
              <a:rPr lang="en-AU" sz="2800" b="1" dirty="0"/>
              <a:t>AFFECTIVE IN THE PREVENTION OF</a:t>
            </a:r>
            <a:endParaRPr lang="en-AU" sz="2800" dirty="0"/>
          </a:p>
          <a:p>
            <a:pPr marL="285750" indent="-285750">
              <a:buFont typeface="Arial" panose="020B0604020202020204" pitchFamily="34" charset="0"/>
              <a:buChar char="•"/>
            </a:pPr>
            <a:r>
              <a:rPr lang="en-AU" sz="2800" dirty="0"/>
              <a:t>SUBSTANCE ABUSE</a:t>
            </a:r>
          </a:p>
          <a:p>
            <a:pPr marL="285750" indent="-285750">
              <a:buFont typeface="Arial" panose="020B0604020202020204" pitchFamily="34" charset="0"/>
              <a:buChar char="•"/>
            </a:pPr>
            <a:r>
              <a:rPr lang="en-AU" sz="2800" dirty="0"/>
              <a:t>MENTAL ILLNESS</a:t>
            </a:r>
          </a:p>
          <a:p>
            <a:pPr marL="285750" indent="-285750">
              <a:buFont typeface="Arial" panose="020B0604020202020204" pitchFamily="34" charset="0"/>
              <a:buChar char="•"/>
            </a:pPr>
            <a:r>
              <a:rPr lang="en-AU" sz="2800" dirty="0"/>
              <a:t>FAMILY VIOLENCE &amp; BULLYING</a:t>
            </a:r>
          </a:p>
          <a:p>
            <a:pPr marL="285750" indent="-285750">
              <a:buFont typeface="Arial" panose="020B0604020202020204" pitchFamily="34" charset="0"/>
              <a:buChar char="•"/>
            </a:pPr>
            <a:r>
              <a:rPr lang="en-AU" sz="2800" dirty="0"/>
              <a:t>ANTI-SOCIAL BEHAVIOUR</a:t>
            </a:r>
          </a:p>
          <a:p>
            <a:pPr marL="285750" indent="-285750">
              <a:buFont typeface="Arial" panose="020B0604020202020204" pitchFamily="34" charset="0"/>
              <a:buChar char="•"/>
            </a:pPr>
            <a:r>
              <a:rPr lang="en-AU" sz="2800" dirty="0"/>
              <a:t>SCHOOL NON-ATTENDANCE</a:t>
            </a:r>
          </a:p>
          <a:p>
            <a:r>
              <a:rPr lang="en-AU" sz="2800" b="1" dirty="0"/>
              <a:t>IMPROVES</a:t>
            </a:r>
            <a:endParaRPr lang="en-AU" sz="2800" dirty="0"/>
          </a:p>
          <a:p>
            <a:pPr marL="457200" indent="-457200">
              <a:buFont typeface="Arial" panose="020B0604020202020204" pitchFamily="34" charset="0"/>
              <a:buChar char="•"/>
            </a:pPr>
            <a:r>
              <a:rPr lang="en-AU" sz="2800" dirty="0"/>
              <a:t>ACCADEMIC PERFORMANCE &amp; LEARNING</a:t>
            </a:r>
          </a:p>
          <a:p>
            <a:pPr marL="457200" indent="-457200">
              <a:buFont typeface="Arial" panose="020B0604020202020204" pitchFamily="34" charset="0"/>
              <a:buChar char="•"/>
            </a:pPr>
            <a:r>
              <a:rPr lang="en-AU" sz="2800" dirty="0"/>
              <a:t>YOUTH DEVELOPMENT</a:t>
            </a:r>
            <a:endParaRPr lang="en-AU" sz="3200" dirty="0"/>
          </a:p>
        </p:txBody>
      </p:sp>
      <p:sp>
        <p:nvSpPr>
          <p:cNvPr id="6" name="TextBox 5"/>
          <p:cNvSpPr txBox="1"/>
          <p:nvPr/>
        </p:nvSpPr>
        <p:spPr>
          <a:xfrm>
            <a:off x="2619633" y="5935287"/>
            <a:ext cx="7575279" cy="276999"/>
          </a:xfrm>
          <a:prstGeom prst="rect">
            <a:avLst/>
          </a:prstGeom>
          <a:noFill/>
        </p:spPr>
        <p:txBody>
          <a:bodyPr wrap="none" rtlCol="0">
            <a:spAutoFit/>
          </a:bodyPr>
          <a:lstStyle/>
          <a:p>
            <a:r>
              <a:rPr lang="en-US" sz="1200" dirty="0"/>
              <a:t>Greenberg, m.t, </a:t>
            </a:r>
            <a:r>
              <a:rPr lang="en-US" sz="1200" dirty="0" err="1"/>
              <a:t>Weissberg</a:t>
            </a:r>
            <a:r>
              <a:rPr lang="en-US" sz="1200" dirty="0"/>
              <a:t>, R.P, Fredericks, L, Elias, M.J. (2003). DOI: 10.1037/0003-066X.58.6-7.466 · Source: PubMed</a:t>
            </a:r>
          </a:p>
        </p:txBody>
      </p:sp>
    </p:spTree>
    <p:extLst>
      <p:ext uri="{BB962C8B-B14F-4D97-AF65-F5344CB8AC3E}">
        <p14:creationId xmlns:p14="http://schemas.microsoft.com/office/powerpoint/2010/main" val="1272138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graphicFrame>
        <p:nvGraphicFramePr>
          <p:cNvPr id="31" name="Diagram 30"/>
          <p:cNvGraphicFramePr/>
          <p:nvPr>
            <p:extLst>
              <p:ext uri="{D42A27DB-BD31-4B8C-83A1-F6EECF244321}">
                <p14:modId xmlns:p14="http://schemas.microsoft.com/office/powerpoint/2010/main" val="3461402469"/>
              </p:ext>
            </p:extLst>
          </p:nvPr>
        </p:nvGraphicFramePr>
        <p:xfrm>
          <a:off x="1573797" y="1130439"/>
          <a:ext cx="90272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6629954" y="302127"/>
            <a:ext cx="3428631" cy="800219"/>
          </a:xfrm>
          <a:prstGeom prst="rect">
            <a:avLst/>
          </a:prstGeom>
          <a:noFill/>
        </p:spPr>
        <p:txBody>
          <a:bodyPr wrap="none" rtlCol="0">
            <a:spAutoFit/>
          </a:bodyPr>
          <a:lstStyle/>
          <a:p>
            <a:r>
              <a:rPr lang="en-AU" sz="2800" dirty="0"/>
              <a:t>Emotional Intelligence</a:t>
            </a:r>
          </a:p>
          <a:p>
            <a:endParaRPr lang="en-US" dirty="0"/>
          </a:p>
        </p:txBody>
      </p:sp>
    </p:spTree>
    <p:extLst>
      <p:ext uri="{BB962C8B-B14F-4D97-AF65-F5344CB8AC3E}">
        <p14:creationId xmlns:p14="http://schemas.microsoft.com/office/powerpoint/2010/main" val="1868447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Rectangle 1"/>
          <p:cNvSpPr/>
          <p:nvPr/>
        </p:nvSpPr>
        <p:spPr>
          <a:xfrm>
            <a:off x="792982" y="1368164"/>
            <a:ext cx="10293179" cy="4524315"/>
          </a:xfrm>
          <a:prstGeom prst="rect">
            <a:avLst/>
          </a:prstGeom>
        </p:spPr>
        <p:txBody>
          <a:bodyPr wrap="square">
            <a:spAutoFit/>
          </a:bodyPr>
          <a:lstStyle/>
          <a:p>
            <a:r>
              <a:rPr lang="en-AU" sz="3600" b="1" dirty="0"/>
              <a:t>It has been reported that only 2% of the population of Australia is using Methamphetamine Ice!</a:t>
            </a:r>
          </a:p>
          <a:p>
            <a:endParaRPr lang="en-AU" sz="3600" b="1" dirty="0"/>
          </a:p>
          <a:p>
            <a:r>
              <a:rPr lang="en-AU" sz="3600" b="1" dirty="0"/>
              <a:t>Is this true?</a:t>
            </a:r>
          </a:p>
          <a:p>
            <a:r>
              <a:rPr lang="en-AU" sz="3600" b="1" dirty="0"/>
              <a:t>Why is the lowest statistic the one that is promoted most?</a:t>
            </a:r>
          </a:p>
          <a:p>
            <a:endParaRPr lang="en-AU" sz="3600" b="1" dirty="0"/>
          </a:p>
          <a:p>
            <a:r>
              <a:rPr lang="en-AU" sz="3600" b="1" dirty="0"/>
              <a:t>Who stands to benefit?</a:t>
            </a:r>
          </a:p>
        </p:txBody>
      </p:sp>
    </p:spTree>
    <p:extLst>
      <p:ext uri="{BB962C8B-B14F-4D97-AF65-F5344CB8AC3E}">
        <p14:creationId xmlns:p14="http://schemas.microsoft.com/office/powerpoint/2010/main" val="507288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graphicFrame>
        <p:nvGraphicFramePr>
          <p:cNvPr id="31" name="Diagram 30"/>
          <p:cNvGraphicFramePr/>
          <p:nvPr>
            <p:extLst>
              <p:ext uri="{D42A27DB-BD31-4B8C-83A1-F6EECF244321}">
                <p14:modId xmlns:p14="http://schemas.microsoft.com/office/powerpoint/2010/main" val="2153580122"/>
              </p:ext>
            </p:extLst>
          </p:nvPr>
        </p:nvGraphicFramePr>
        <p:xfrm>
          <a:off x="889686" y="934833"/>
          <a:ext cx="1047852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6629954" y="302127"/>
            <a:ext cx="3428631" cy="800219"/>
          </a:xfrm>
          <a:prstGeom prst="rect">
            <a:avLst/>
          </a:prstGeom>
          <a:noFill/>
        </p:spPr>
        <p:txBody>
          <a:bodyPr wrap="none" rtlCol="0">
            <a:spAutoFit/>
          </a:bodyPr>
          <a:lstStyle/>
          <a:p>
            <a:r>
              <a:rPr lang="en-AU" sz="2800" dirty="0"/>
              <a:t>Emotional Intelligence</a:t>
            </a:r>
          </a:p>
          <a:p>
            <a:endParaRPr lang="en-US" dirty="0"/>
          </a:p>
        </p:txBody>
      </p:sp>
      <p:sp>
        <p:nvSpPr>
          <p:cNvPr id="6" name="Right Arrow 5"/>
          <p:cNvSpPr/>
          <p:nvPr/>
        </p:nvSpPr>
        <p:spPr>
          <a:xfrm>
            <a:off x="3194054" y="3384674"/>
            <a:ext cx="624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41848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graphicFrame>
        <p:nvGraphicFramePr>
          <p:cNvPr id="31" name="Diagram 30"/>
          <p:cNvGraphicFramePr/>
          <p:nvPr>
            <p:extLst>
              <p:ext uri="{D42A27DB-BD31-4B8C-83A1-F6EECF244321}">
                <p14:modId xmlns:p14="http://schemas.microsoft.com/office/powerpoint/2010/main" val="1623994706"/>
              </p:ext>
            </p:extLst>
          </p:nvPr>
        </p:nvGraphicFramePr>
        <p:xfrm>
          <a:off x="889686" y="934833"/>
          <a:ext cx="1047852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6629954" y="302127"/>
            <a:ext cx="3428631" cy="800219"/>
          </a:xfrm>
          <a:prstGeom prst="rect">
            <a:avLst/>
          </a:prstGeom>
          <a:noFill/>
        </p:spPr>
        <p:txBody>
          <a:bodyPr wrap="none" rtlCol="0">
            <a:spAutoFit/>
          </a:bodyPr>
          <a:lstStyle/>
          <a:p>
            <a:r>
              <a:rPr lang="en-AU" sz="2800" dirty="0"/>
              <a:t>Emotional Intelligence</a:t>
            </a:r>
          </a:p>
          <a:p>
            <a:endParaRPr lang="en-US" dirty="0"/>
          </a:p>
        </p:txBody>
      </p:sp>
      <p:sp>
        <p:nvSpPr>
          <p:cNvPr id="6" name="Right Arrow 5"/>
          <p:cNvSpPr/>
          <p:nvPr/>
        </p:nvSpPr>
        <p:spPr>
          <a:xfrm>
            <a:off x="3371166" y="3401850"/>
            <a:ext cx="624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19117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graphicFrame>
        <p:nvGraphicFramePr>
          <p:cNvPr id="31" name="Diagram 30"/>
          <p:cNvGraphicFramePr/>
          <p:nvPr>
            <p:extLst>
              <p:ext uri="{D42A27DB-BD31-4B8C-83A1-F6EECF244321}">
                <p14:modId xmlns:p14="http://schemas.microsoft.com/office/powerpoint/2010/main" val="1771117759"/>
              </p:ext>
            </p:extLst>
          </p:nvPr>
        </p:nvGraphicFramePr>
        <p:xfrm>
          <a:off x="889686" y="934833"/>
          <a:ext cx="1047852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6629954" y="302127"/>
            <a:ext cx="3428631" cy="800219"/>
          </a:xfrm>
          <a:prstGeom prst="rect">
            <a:avLst/>
          </a:prstGeom>
          <a:noFill/>
        </p:spPr>
        <p:txBody>
          <a:bodyPr wrap="none" rtlCol="0">
            <a:spAutoFit/>
          </a:bodyPr>
          <a:lstStyle/>
          <a:p>
            <a:r>
              <a:rPr lang="en-AU" sz="2800" dirty="0"/>
              <a:t>Emotional Intelligence</a:t>
            </a:r>
          </a:p>
          <a:p>
            <a:endParaRPr lang="en-US" dirty="0"/>
          </a:p>
        </p:txBody>
      </p:sp>
      <p:sp>
        <p:nvSpPr>
          <p:cNvPr id="6" name="Right Arrow 5"/>
          <p:cNvSpPr/>
          <p:nvPr/>
        </p:nvSpPr>
        <p:spPr>
          <a:xfrm>
            <a:off x="3371166" y="3401850"/>
            <a:ext cx="624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34380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graphicFrame>
        <p:nvGraphicFramePr>
          <p:cNvPr id="31" name="Diagram 30"/>
          <p:cNvGraphicFramePr/>
          <p:nvPr>
            <p:extLst>
              <p:ext uri="{D42A27DB-BD31-4B8C-83A1-F6EECF244321}">
                <p14:modId xmlns:p14="http://schemas.microsoft.com/office/powerpoint/2010/main" val="3056446738"/>
              </p:ext>
            </p:extLst>
          </p:nvPr>
        </p:nvGraphicFramePr>
        <p:xfrm>
          <a:off x="889686" y="934833"/>
          <a:ext cx="1047852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6629954" y="302127"/>
            <a:ext cx="3428631" cy="800219"/>
          </a:xfrm>
          <a:prstGeom prst="rect">
            <a:avLst/>
          </a:prstGeom>
          <a:noFill/>
        </p:spPr>
        <p:txBody>
          <a:bodyPr wrap="none" rtlCol="0">
            <a:spAutoFit/>
          </a:bodyPr>
          <a:lstStyle/>
          <a:p>
            <a:r>
              <a:rPr lang="en-AU" sz="2800" dirty="0"/>
              <a:t>Emotional Intelligence</a:t>
            </a:r>
          </a:p>
          <a:p>
            <a:endParaRPr lang="en-US" dirty="0"/>
          </a:p>
        </p:txBody>
      </p:sp>
      <p:sp>
        <p:nvSpPr>
          <p:cNvPr id="6" name="Right Arrow 5"/>
          <p:cNvSpPr/>
          <p:nvPr/>
        </p:nvSpPr>
        <p:spPr>
          <a:xfrm>
            <a:off x="3371166" y="3401850"/>
            <a:ext cx="624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77116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graphicFrame>
        <p:nvGraphicFramePr>
          <p:cNvPr id="31" name="Diagram 30"/>
          <p:cNvGraphicFramePr/>
          <p:nvPr>
            <p:extLst>
              <p:ext uri="{D42A27DB-BD31-4B8C-83A1-F6EECF244321}">
                <p14:modId xmlns:p14="http://schemas.microsoft.com/office/powerpoint/2010/main" val="1983305690"/>
              </p:ext>
            </p:extLst>
          </p:nvPr>
        </p:nvGraphicFramePr>
        <p:xfrm>
          <a:off x="889686" y="934833"/>
          <a:ext cx="1047852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6629954" y="302127"/>
            <a:ext cx="3428631" cy="800219"/>
          </a:xfrm>
          <a:prstGeom prst="rect">
            <a:avLst/>
          </a:prstGeom>
          <a:noFill/>
        </p:spPr>
        <p:txBody>
          <a:bodyPr wrap="none" rtlCol="0">
            <a:spAutoFit/>
          </a:bodyPr>
          <a:lstStyle/>
          <a:p>
            <a:r>
              <a:rPr lang="en-AU" sz="2800" dirty="0"/>
              <a:t>Emotional Intelligence</a:t>
            </a:r>
          </a:p>
          <a:p>
            <a:endParaRPr lang="en-US" dirty="0"/>
          </a:p>
        </p:txBody>
      </p:sp>
      <p:sp>
        <p:nvSpPr>
          <p:cNvPr id="6" name="Right Arrow 5"/>
          <p:cNvSpPr/>
          <p:nvPr/>
        </p:nvSpPr>
        <p:spPr>
          <a:xfrm>
            <a:off x="3371166" y="3401850"/>
            <a:ext cx="624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54322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Rectangle 1"/>
          <p:cNvSpPr/>
          <p:nvPr/>
        </p:nvSpPr>
        <p:spPr>
          <a:xfrm>
            <a:off x="706009" y="1666061"/>
            <a:ext cx="10291506" cy="3539430"/>
          </a:xfrm>
          <a:prstGeom prst="rect">
            <a:avLst/>
          </a:prstGeom>
        </p:spPr>
        <p:txBody>
          <a:bodyPr wrap="square">
            <a:spAutoFit/>
          </a:bodyPr>
          <a:lstStyle/>
          <a:p>
            <a:r>
              <a:rPr lang="en-AU" sz="3200" dirty="0"/>
              <a:t>Infusing emotional literacy programs into existing school curricula can help increase emotional knowledge and work against the initiation and progression of harmful behaviours such as excessive alcohol consumption, illegal drug use and deviant behaviour (</a:t>
            </a:r>
            <a:r>
              <a:rPr lang="en-AU" sz="3200" dirty="0" err="1"/>
              <a:t>Bruene</a:t>
            </a:r>
            <a:r>
              <a:rPr lang="en-AU" sz="3200" dirty="0"/>
              <a:t>-</a:t>
            </a:r>
            <a:r>
              <a:rPr lang="en-US" sz="3200" dirty="0"/>
              <a:t>Butler, Hampson, Elias, </a:t>
            </a:r>
            <a:r>
              <a:rPr lang="en-US" sz="3200" dirty="0" err="1"/>
              <a:t>Clabby</a:t>
            </a:r>
            <a:r>
              <a:rPr lang="en-US" sz="3200" dirty="0"/>
              <a:t>, &amp; Schuyler, 1997; Elias, </a:t>
            </a:r>
            <a:r>
              <a:rPr lang="en-US" sz="3200" dirty="0" err="1"/>
              <a:t>Gara</a:t>
            </a:r>
            <a:r>
              <a:rPr lang="en-US" sz="3200" dirty="0"/>
              <a:t>, Schuyler, Branden-Muller, &amp; </a:t>
            </a:r>
            <a:r>
              <a:rPr lang="en-US" sz="3200" dirty="0" err="1"/>
              <a:t>Sayette</a:t>
            </a:r>
            <a:r>
              <a:rPr lang="en-US" sz="3200" dirty="0"/>
              <a:t>, 1991).</a:t>
            </a:r>
            <a:endParaRPr lang="en-US" sz="3200" dirty="0">
              <a:solidFill>
                <a:schemeClr val="bg1"/>
              </a:solidFill>
            </a:endParaRPr>
          </a:p>
        </p:txBody>
      </p:sp>
    </p:spTree>
    <p:extLst>
      <p:ext uri="{BB962C8B-B14F-4D97-AF65-F5344CB8AC3E}">
        <p14:creationId xmlns:p14="http://schemas.microsoft.com/office/powerpoint/2010/main" val="1623669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4" name="Emotional In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19200" y="685800"/>
            <a:ext cx="9753600" cy="5486400"/>
          </a:xfrm>
          <a:prstGeom prst="rect">
            <a:avLst/>
          </a:prstGeom>
        </p:spPr>
      </p:pic>
      <p:sp>
        <p:nvSpPr>
          <p:cNvPr id="7" name="TextBox 6"/>
          <p:cNvSpPr txBox="1"/>
          <p:nvPr/>
        </p:nvSpPr>
        <p:spPr>
          <a:xfrm>
            <a:off x="1818168" y="160791"/>
            <a:ext cx="8272008" cy="646331"/>
          </a:xfrm>
          <a:prstGeom prst="rect">
            <a:avLst/>
          </a:prstGeom>
          <a:noFill/>
        </p:spPr>
        <p:txBody>
          <a:bodyPr wrap="none" rtlCol="0">
            <a:spAutoFit/>
          </a:bodyPr>
          <a:lstStyle/>
          <a:p>
            <a:r>
              <a:rPr lang="en-AU" dirty="0">
                <a:hlinkClick r:id="rId6"/>
              </a:rPr>
              <a:t>http://www.theage.com.au/victoria/can-we-build-a-better-child-20140301-33t4v.html</a:t>
            </a:r>
            <a:endParaRPr lang="en-AU" dirty="0"/>
          </a:p>
          <a:p>
            <a:endParaRPr lang="en-AU" dirty="0"/>
          </a:p>
        </p:txBody>
      </p:sp>
    </p:spTree>
    <p:extLst>
      <p:ext uri="{BB962C8B-B14F-4D97-AF65-F5344CB8AC3E}">
        <p14:creationId xmlns:p14="http://schemas.microsoft.com/office/powerpoint/2010/main" val="25219562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2997" y="1568571"/>
            <a:ext cx="8445964" cy="4426355"/>
          </a:xfrm>
          <a:prstGeom prst="rect">
            <a:avLst/>
          </a:prstGeom>
        </p:spPr>
      </p:pic>
      <p:sp>
        <p:nvSpPr>
          <p:cNvPr id="4" name="TextBox 3"/>
          <p:cNvSpPr txBox="1"/>
          <p:nvPr/>
        </p:nvSpPr>
        <p:spPr>
          <a:xfrm>
            <a:off x="2313197" y="5995452"/>
            <a:ext cx="8445965" cy="276999"/>
          </a:xfrm>
          <a:prstGeom prst="rect">
            <a:avLst/>
          </a:prstGeom>
          <a:noFill/>
        </p:spPr>
        <p:txBody>
          <a:bodyPr wrap="square" rtlCol="0">
            <a:spAutoFit/>
          </a:bodyPr>
          <a:lstStyle/>
          <a:p>
            <a:r>
              <a:rPr lang="en-AU" sz="1200" dirty="0"/>
              <a:t>Table 1, Impact of Emotional Intelligence on the Addiction Relapse </a:t>
            </a:r>
            <a:r>
              <a:rPr lang="en-US" sz="1200" dirty="0"/>
              <a:t>Z. Raisjouyan et al.</a:t>
            </a:r>
            <a:r>
              <a:rPr lang="en-AU" sz="1200" dirty="0"/>
              <a:t>One-way ANOVA test was used</a:t>
            </a:r>
            <a:endParaRPr lang="en-US" sz="1200" dirty="0"/>
          </a:p>
        </p:txBody>
      </p:sp>
      <p:sp>
        <p:nvSpPr>
          <p:cNvPr id="7" name="TextBox 6"/>
          <p:cNvSpPr txBox="1"/>
          <p:nvPr/>
        </p:nvSpPr>
        <p:spPr>
          <a:xfrm>
            <a:off x="3208867" y="1122363"/>
            <a:ext cx="5036379" cy="369332"/>
          </a:xfrm>
          <a:prstGeom prst="rect">
            <a:avLst/>
          </a:prstGeom>
          <a:noFill/>
        </p:spPr>
        <p:txBody>
          <a:bodyPr wrap="none" rtlCol="0">
            <a:spAutoFit/>
          </a:bodyPr>
          <a:lstStyle/>
          <a:p>
            <a:r>
              <a:rPr lang="en-AU" dirty="0"/>
              <a:t>BarOn Emotional Quotient-Inventory (BarOn EQ-i®) </a:t>
            </a:r>
          </a:p>
        </p:txBody>
      </p:sp>
    </p:spTree>
    <p:extLst>
      <p:ext uri="{BB962C8B-B14F-4D97-AF65-F5344CB8AC3E}">
        <p14:creationId xmlns:p14="http://schemas.microsoft.com/office/powerpoint/2010/main" val="4073563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1535" y="1288282"/>
            <a:ext cx="6288070" cy="4287813"/>
          </a:xfrm>
          <a:prstGeom prst="rect">
            <a:avLst/>
          </a:prstGeom>
        </p:spPr>
      </p:pic>
      <p:sp>
        <p:nvSpPr>
          <p:cNvPr id="4" name="TextBox 3"/>
          <p:cNvSpPr txBox="1"/>
          <p:nvPr/>
        </p:nvSpPr>
        <p:spPr>
          <a:xfrm>
            <a:off x="3141133" y="918950"/>
            <a:ext cx="5314404" cy="369332"/>
          </a:xfrm>
          <a:prstGeom prst="rect">
            <a:avLst/>
          </a:prstGeom>
          <a:noFill/>
        </p:spPr>
        <p:txBody>
          <a:bodyPr wrap="none" rtlCol="0">
            <a:spAutoFit/>
          </a:bodyPr>
          <a:lstStyle/>
          <a:p>
            <a:r>
              <a:rPr lang="en-AU" dirty="0"/>
              <a:t>Emotional intelligence applications to AOD prevention.</a:t>
            </a:r>
          </a:p>
        </p:txBody>
      </p:sp>
      <p:sp>
        <p:nvSpPr>
          <p:cNvPr id="6" name="TextBox 5"/>
          <p:cNvSpPr txBox="1"/>
          <p:nvPr/>
        </p:nvSpPr>
        <p:spPr>
          <a:xfrm>
            <a:off x="2609987" y="5698066"/>
            <a:ext cx="6131166" cy="646331"/>
          </a:xfrm>
          <a:prstGeom prst="rect">
            <a:avLst/>
          </a:prstGeom>
          <a:noFill/>
        </p:spPr>
        <p:txBody>
          <a:bodyPr wrap="none" rtlCol="0">
            <a:spAutoFit/>
          </a:bodyPr>
          <a:lstStyle/>
          <a:p>
            <a:r>
              <a:rPr lang="en-AU" b="1" dirty="0"/>
              <a:t>Emotional Intelligence: An Untapped Resource for Alcohol and</a:t>
            </a:r>
          </a:p>
          <a:p>
            <a:r>
              <a:rPr lang="en-AU" b="1" dirty="0"/>
              <a:t>Other Drug Related Prevention among Adolescents and Adults</a:t>
            </a:r>
            <a:endParaRPr lang="en-AU" dirty="0"/>
          </a:p>
        </p:txBody>
      </p:sp>
    </p:spTree>
    <p:extLst>
      <p:ext uri="{BB962C8B-B14F-4D97-AF65-F5344CB8AC3E}">
        <p14:creationId xmlns:p14="http://schemas.microsoft.com/office/powerpoint/2010/main" val="206709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739834" y="1712421"/>
            <a:ext cx="9950334" cy="2970044"/>
          </a:xfrm>
          <a:prstGeom prst="rect">
            <a:avLst/>
          </a:prstGeom>
          <a:noFill/>
        </p:spPr>
        <p:txBody>
          <a:bodyPr wrap="square" rtlCol="0">
            <a:spAutoFit/>
          </a:bodyPr>
          <a:lstStyle/>
          <a:p>
            <a:pPr marL="285750" indent="-285750">
              <a:buFont typeface="Arial" panose="020B0604020202020204" pitchFamily="34" charset="0"/>
              <a:buChar char="•"/>
            </a:pPr>
            <a:r>
              <a:rPr lang="en-AU" dirty="0"/>
              <a:t>The lack of Emotional Intelligence (EI) has been identified and documented as a potential indicator of AOD abuse in adolescents </a:t>
            </a:r>
            <a:r>
              <a:rPr lang="en-US" dirty="0"/>
              <a:t>and adults.</a:t>
            </a:r>
          </a:p>
          <a:p>
            <a:pPr marL="285750" indent="-285750">
              <a:spcBef>
                <a:spcPts val="600"/>
              </a:spcBef>
              <a:buFont typeface="Arial" panose="020B0604020202020204" pitchFamily="34" charset="0"/>
              <a:buChar char="•"/>
            </a:pPr>
            <a:r>
              <a:rPr lang="en-US" dirty="0"/>
              <a:t>Environmental, social and psychological </a:t>
            </a:r>
            <a:r>
              <a:rPr lang="en-AU" dirty="0"/>
              <a:t>factors are influential in orientation or disorientation toward abusing drugs and other substances (</a:t>
            </a:r>
            <a:r>
              <a:rPr lang="en-US" dirty="0"/>
              <a:t>Z. Raisjouyan et al.</a:t>
            </a:r>
          </a:p>
          <a:p>
            <a:pPr marL="285750" indent="-285750">
              <a:spcBef>
                <a:spcPts val="600"/>
              </a:spcBef>
              <a:buFont typeface="Arial" panose="020B0604020202020204" pitchFamily="34" charset="0"/>
              <a:buChar char="•"/>
            </a:pPr>
            <a:r>
              <a:rPr lang="en-AU" dirty="0"/>
              <a:t>EQ has a positive impact on preventing addiction relapse as a treatment approach.</a:t>
            </a:r>
          </a:p>
          <a:p>
            <a:pPr marL="285750" indent="-285750">
              <a:spcBef>
                <a:spcPts val="600"/>
              </a:spcBef>
              <a:buFont typeface="Arial" panose="020B0604020202020204" pitchFamily="34" charset="0"/>
              <a:buChar char="•"/>
            </a:pPr>
            <a:r>
              <a:rPr lang="en-AU" dirty="0"/>
              <a:t>Increasing EQ through educational programs can be used affectively as a preventive approach.</a:t>
            </a:r>
          </a:p>
          <a:p>
            <a:pPr marL="285750" indent="-285750">
              <a:spcBef>
                <a:spcPts val="600"/>
              </a:spcBef>
              <a:buFont typeface="Arial" panose="020B0604020202020204" pitchFamily="34" charset="0"/>
              <a:buChar char="•"/>
            </a:pPr>
            <a:r>
              <a:rPr lang="en-AU" dirty="0"/>
              <a:t>EI approaches are also effective in reducing the occurrence and relapse of mental illness and family violence </a:t>
            </a:r>
            <a:endParaRPr lang="en-US" dirty="0"/>
          </a:p>
          <a:p>
            <a:pPr marL="285750" indent="-285750">
              <a:spcBef>
                <a:spcPts val="600"/>
              </a:spcBef>
              <a:buFont typeface="Arial" panose="020B0604020202020204" pitchFamily="34" charset="0"/>
              <a:buChar char="•"/>
            </a:pPr>
            <a:endParaRPr lang="en-US" dirty="0"/>
          </a:p>
        </p:txBody>
      </p:sp>
    </p:spTree>
    <p:extLst>
      <p:ext uri="{BB962C8B-B14F-4D97-AF65-F5344CB8AC3E}">
        <p14:creationId xmlns:p14="http://schemas.microsoft.com/office/powerpoint/2010/main" val="969985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Rectangle 5"/>
          <p:cNvSpPr/>
          <p:nvPr/>
        </p:nvSpPr>
        <p:spPr>
          <a:xfrm>
            <a:off x="3469879" y="934833"/>
            <a:ext cx="4641592" cy="769441"/>
          </a:xfrm>
          <a:prstGeom prst="rect">
            <a:avLst/>
          </a:prstGeom>
          <a:noFill/>
        </p:spPr>
        <p:txBody>
          <a:bodyPr wrap="none" lIns="91440" tIns="45720" rIns="91440" bIns="45720">
            <a:spAutoFit/>
          </a:bodyPr>
          <a:lstStyle/>
          <a:p>
            <a:r>
              <a:rPr lang="en-AU" sz="4400" b="1" cap="none" spc="0" dirty="0">
                <a:ln w="9525">
                  <a:solidFill>
                    <a:schemeClr val="bg1"/>
                  </a:solidFill>
                  <a:prstDash val="solid"/>
                </a:ln>
                <a:effectLst>
                  <a:outerShdw blurRad="12700" dist="38100" dir="2700000" algn="tl" rotWithShape="0">
                    <a:schemeClr val="bg1">
                      <a:lumMod val="50000"/>
                    </a:schemeClr>
                  </a:outerShdw>
                </a:effectLst>
              </a:rPr>
              <a:t>Tasmania Drug Use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294" y="1704274"/>
            <a:ext cx="6607039" cy="4457084"/>
          </a:xfrm>
          <a:prstGeom prst="rect">
            <a:avLst/>
          </a:prstGeom>
        </p:spPr>
      </p:pic>
      <p:sp>
        <p:nvSpPr>
          <p:cNvPr id="7" name="TextBox 6"/>
          <p:cNvSpPr txBox="1"/>
          <p:nvPr/>
        </p:nvSpPr>
        <p:spPr>
          <a:xfrm>
            <a:off x="7841091" y="1928324"/>
            <a:ext cx="3701052" cy="3908762"/>
          </a:xfrm>
          <a:prstGeom prst="rect">
            <a:avLst/>
          </a:prstGeom>
          <a:noFill/>
        </p:spPr>
        <p:txBody>
          <a:bodyPr wrap="square" rtlCol="0">
            <a:spAutoFit/>
          </a:bodyPr>
          <a:lstStyle/>
          <a:p>
            <a:r>
              <a:rPr lang="en-AU" sz="3200" dirty="0"/>
              <a:t>Be careful of mainland facilitators </a:t>
            </a:r>
          </a:p>
          <a:p>
            <a:r>
              <a:rPr lang="en-AU" sz="3200" dirty="0"/>
              <a:t>telling Tasmanians that there has been</a:t>
            </a:r>
          </a:p>
          <a:p>
            <a:r>
              <a:rPr lang="en-AU" sz="3200" dirty="0"/>
              <a:t>No increase in drug use!</a:t>
            </a:r>
          </a:p>
          <a:p>
            <a:endParaRPr lang="en-AU" sz="2000" dirty="0"/>
          </a:p>
          <a:p>
            <a:r>
              <a:rPr lang="en-AU" sz="3600" dirty="0"/>
              <a:t>Here's why </a:t>
            </a:r>
          </a:p>
        </p:txBody>
      </p:sp>
      <p:sp>
        <p:nvSpPr>
          <p:cNvPr id="8" name="TextBox 7"/>
          <p:cNvSpPr txBox="1"/>
          <p:nvPr/>
        </p:nvSpPr>
        <p:spPr>
          <a:xfrm>
            <a:off x="1279071" y="3445934"/>
            <a:ext cx="6115777" cy="215444"/>
          </a:xfrm>
          <a:prstGeom prst="rect">
            <a:avLst/>
          </a:prstGeom>
          <a:noFill/>
        </p:spPr>
        <p:txBody>
          <a:bodyPr wrap="none" rtlCol="0">
            <a:spAutoFit/>
          </a:bodyPr>
          <a:lstStyle/>
          <a:p>
            <a:r>
              <a:rPr lang="en-AU" sz="800" dirty="0">
                <a:solidFill>
                  <a:srgbClr val="FF0000"/>
                </a:solidFill>
              </a:rPr>
              <a:t>------------------------------------------------------------------------------------------------------------------------------------------------------------------------------------------</a:t>
            </a:r>
          </a:p>
        </p:txBody>
      </p:sp>
      <p:sp>
        <p:nvSpPr>
          <p:cNvPr id="9" name="TextBox 8"/>
          <p:cNvSpPr txBox="1"/>
          <p:nvPr/>
        </p:nvSpPr>
        <p:spPr>
          <a:xfrm>
            <a:off x="1279071" y="3659161"/>
            <a:ext cx="6102953" cy="253916"/>
          </a:xfrm>
          <a:prstGeom prst="rect">
            <a:avLst/>
          </a:prstGeom>
          <a:noFill/>
        </p:spPr>
        <p:txBody>
          <a:bodyPr wrap="none" rtlCol="0">
            <a:spAutoFit/>
          </a:bodyPr>
          <a:lstStyle/>
          <a:p>
            <a:r>
              <a:rPr lang="en-AU" sz="1050" dirty="0"/>
              <a:t>-----------------------------------------------------------------------------------------------------------------------------------------------</a:t>
            </a:r>
            <a:endParaRPr lang="en-AU" dirty="0"/>
          </a:p>
        </p:txBody>
      </p:sp>
    </p:spTree>
    <p:extLst>
      <p:ext uri="{BB962C8B-B14F-4D97-AF65-F5344CB8AC3E}">
        <p14:creationId xmlns:p14="http://schemas.microsoft.com/office/powerpoint/2010/main" val="19894129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Oval 1"/>
          <p:cNvSpPr/>
          <p:nvPr/>
        </p:nvSpPr>
        <p:spPr>
          <a:xfrm>
            <a:off x="2704158" y="1122363"/>
            <a:ext cx="3376905" cy="29924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3">
            <a:duotone>
              <a:prstClr val="black"/>
              <a:srgbClr val="D9C3A5">
                <a:tint val="50000"/>
                <a:satMod val="180000"/>
              </a:srgbClr>
            </a:duotone>
          </a:blip>
          <a:stretch>
            <a:fillRect/>
          </a:stretch>
        </p:blipFill>
        <p:spPr>
          <a:xfrm>
            <a:off x="6453900" y="1122363"/>
            <a:ext cx="3389670" cy="3005588"/>
          </a:xfrm>
          <a:prstGeom prst="rect">
            <a:avLst/>
          </a:prstGeom>
        </p:spPr>
      </p:pic>
      <p:pic>
        <p:nvPicPr>
          <p:cNvPr id="6" name="Picture 5"/>
          <p:cNvPicPr>
            <a:picLocks noChangeAspect="1"/>
          </p:cNvPicPr>
          <p:nvPr/>
        </p:nvPicPr>
        <p:blipFill>
          <a:blip r:embed="rId4">
            <a:biLevel thresh="50000"/>
          </a:blip>
          <a:stretch>
            <a:fillRect/>
          </a:stretch>
        </p:blipFill>
        <p:spPr>
          <a:xfrm>
            <a:off x="4691191" y="2572159"/>
            <a:ext cx="3389670" cy="3005588"/>
          </a:xfrm>
          <a:prstGeom prst="rect">
            <a:avLst/>
          </a:prstGeom>
        </p:spPr>
      </p:pic>
      <p:sp>
        <p:nvSpPr>
          <p:cNvPr id="7" name="TextBox 6"/>
          <p:cNvSpPr txBox="1"/>
          <p:nvPr/>
        </p:nvSpPr>
        <p:spPr>
          <a:xfrm>
            <a:off x="3484605" y="1548325"/>
            <a:ext cx="1816010" cy="369332"/>
          </a:xfrm>
          <a:prstGeom prst="rect">
            <a:avLst/>
          </a:prstGeom>
          <a:noFill/>
        </p:spPr>
        <p:txBody>
          <a:bodyPr wrap="none" rtlCol="0">
            <a:spAutoFit/>
          </a:bodyPr>
          <a:lstStyle/>
          <a:p>
            <a:r>
              <a:rPr lang="en-AU" dirty="0"/>
              <a:t>Law Enforcement</a:t>
            </a:r>
            <a:endParaRPr lang="en-US" dirty="0"/>
          </a:p>
        </p:txBody>
      </p:sp>
      <p:sp>
        <p:nvSpPr>
          <p:cNvPr id="8" name="TextBox 7"/>
          <p:cNvSpPr txBox="1"/>
          <p:nvPr/>
        </p:nvSpPr>
        <p:spPr>
          <a:xfrm>
            <a:off x="7283728" y="1455992"/>
            <a:ext cx="1983941" cy="923330"/>
          </a:xfrm>
          <a:prstGeom prst="rect">
            <a:avLst/>
          </a:prstGeom>
          <a:noFill/>
        </p:spPr>
        <p:txBody>
          <a:bodyPr wrap="none" rtlCol="0">
            <a:spAutoFit/>
          </a:bodyPr>
          <a:lstStyle/>
          <a:p>
            <a:pPr algn="ctr"/>
            <a:r>
              <a:rPr lang="en-AU" dirty="0"/>
              <a:t>Treatment</a:t>
            </a:r>
          </a:p>
          <a:p>
            <a:pPr algn="ctr"/>
            <a:r>
              <a:rPr lang="en-AU" dirty="0"/>
              <a:t>Rehabilitation</a:t>
            </a:r>
          </a:p>
          <a:p>
            <a:pPr algn="ctr"/>
            <a:r>
              <a:rPr lang="en-AU" dirty="0"/>
              <a:t>Relapse Prevention</a:t>
            </a:r>
            <a:endParaRPr lang="en-US" dirty="0"/>
          </a:p>
        </p:txBody>
      </p:sp>
      <p:sp>
        <p:nvSpPr>
          <p:cNvPr id="9" name="TextBox 8"/>
          <p:cNvSpPr txBox="1"/>
          <p:nvPr/>
        </p:nvSpPr>
        <p:spPr>
          <a:xfrm>
            <a:off x="5043088" y="2835289"/>
            <a:ext cx="2685875" cy="2585323"/>
          </a:xfrm>
          <a:prstGeom prst="rect">
            <a:avLst/>
          </a:prstGeom>
          <a:noFill/>
        </p:spPr>
        <p:txBody>
          <a:bodyPr wrap="square" rtlCol="0">
            <a:spAutoFit/>
          </a:bodyPr>
          <a:lstStyle/>
          <a:p>
            <a:pPr algn="ctr"/>
            <a:r>
              <a:rPr lang="en-AU" dirty="0"/>
              <a:t>Early Intervention/Prevention</a:t>
            </a:r>
          </a:p>
          <a:p>
            <a:pPr algn="ctr"/>
            <a:r>
              <a:rPr lang="en-AU" dirty="0"/>
              <a:t>Reduce Demand for Drugs</a:t>
            </a:r>
          </a:p>
          <a:p>
            <a:pPr algn="ctr"/>
            <a:r>
              <a:rPr lang="en-AU" dirty="0"/>
              <a:t>Provide Emotional Intelligence</a:t>
            </a:r>
          </a:p>
          <a:p>
            <a:pPr algn="ctr"/>
            <a:r>
              <a:rPr lang="en-AU" dirty="0"/>
              <a:t>Education in Primary &amp; </a:t>
            </a:r>
          </a:p>
          <a:p>
            <a:pPr algn="ctr"/>
            <a:r>
              <a:rPr lang="en-AU" dirty="0"/>
              <a:t>Secondary Schools as a Core</a:t>
            </a:r>
          </a:p>
          <a:p>
            <a:pPr algn="ctr"/>
            <a:r>
              <a:rPr lang="en-AU" dirty="0"/>
              <a:t>Subject</a:t>
            </a:r>
            <a:endParaRPr lang="en-US" dirty="0"/>
          </a:p>
        </p:txBody>
      </p:sp>
    </p:spTree>
    <p:extLst>
      <p:ext uri="{BB962C8B-B14F-4D97-AF65-F5344CB8AC3E}">
        <p14:creationId xmlns:p14="http://schemas.microsoft.com/office/powerpoint/2010/main" val="2928595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826" y="1041897"/>
            <a:ext cx="8716347" cy="5322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Tree>
    <p:extLst>
      <p:ext uri="{BB962C8B-B14F-4D97-AF65-F5344CB8AC3E}">
        <p14:creationId xmlns:p14="http://schemas.microsoft.com/office/powerpoint/2010/main" val="1580329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Rectangle 1"/>
          <p:cNvSpPr/>
          <p:nvPr/>
        </p:nvSpPr>
        <p:spPr>
          <a:xfrm>
            <a:off x="1446720" y="3277585"/>
            <a:ext cx="9281452" cy="861774"/>
          </a:xfrm>
          <a:prstGeom prst="rect">
            <a:avLst/>
          </a:prstGeom>
        </p:spPr>
        <p:txBody>
          <a:bodyPr wrap="none">
            <a:spAutoFit/>
          </a:bodyPr>
          <a:lstStyle/>
          <a:p>
            <a:r>
              <a:rPr lang="en-US" sz="3200" dirty="0">
                <a:solidFill>
                  <a:schemeClr val="bg1"/>
                </a:solidFill>
                <a:hlinkClick r:id="rId3"/>
              </a:rPr>
              <a:t>https://en.wikipedia.org/wiki/Drug_policy_of_Sweden</a:t>
            </a:r>
            <a:endParaRPr lang="en-US" sz="3200"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228939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1279071" y="1679225"/>
            <a:ext cx="7813357" cy="4339650"/>
          </a:xfrm>
          <a:prstGeom prst="rect">
            <a:avLst/>
          </a:prstGeom>
          <a:noFill/>
        </p:spPr>
        <p:txBody>
          <a:bodyPr wrap="none" rtlCol="0">
            <a:spAutoFit/>
          </a:bodyPr>
          <a:lstStyle/>
          <a:p>
            <a:r>
              <a:rPr lang="en-AU" sz="1200" dirty="0"/>
              <a:t>Averill, J. R., &amp; </a:t>
            </a:r>
            <a:r>
              <a:rPr lang="en-AU" sz="1200" dirty="0" err="1"/>
              <a:t>Nunley</a:t>
            </a:r>
            <a:r>
              <a:rPr lang="en-AU" sz="1200" dirty="0"/>
              <a:t>, E. P. (1992). Voyages of the heart: Living an emotionally creative life. New York: Free Press.</a:t>
            </a:r>
          </a:p>
          <a:p>
            <a:r>
              <a:rPr lang="en-AU" sz="1200" dirty="0"/>
              <a:t>Bar-On, R. (1997). Bar-On Emotional Quotient Inventory. Toronto, ON: Multi-Health Systems.</a:t>
            </a:r>
          </a:p>
          <a:p>
            <a:r>
              <a:rPr lang="en-AU" sz="1200" dirty="0"/>
              <a:t>Brackett, M. A. (2001). Personality and its expression in the life space. Unpublished master’s thesis, University of New</a:t>
            </a:r>
          </a:p>
          <a:p>
            <a:r>
              <a:rPr lang="en-US" sz="1200" dirty="0"/>
              <a:t>Hampshire.</a:t>
            </a:r>
          </a:p>
          <a:p>
            <a:r>
              <a:rPr lang="en-AU" sz="1200" dirty="0"/>
              <a:t>Brackett, M. A., &amp; Mayer, J. D. (2003). Convergent, discriminant, and incremental validity of competing measures of</a:t>
            </a:r>
          </a:p>
          <a:p>
            <a:r>
              <a:rPr lang="en-AU" sz="1200" dirty="0"/>
              <a:t>emotional intelligence. Personality and Social Psychology Bulletin, 29, 1147–1158.</a:t>
            </a:r>
          </a:p>
          <a:p>
            <a:r>
              <a:rPr lang="en-AU" sz="1200" dirty="0"/>
              <a:t>Brody, L. R. (1985). Gender differences in emotional development: a review of theories and research. Journal of</a:t>
            </a:r>
          </a:p>
          <a:p>
            <a:r>
              <a:rPr lang="en-US" sz="1200" dirty="0"/>
              <a:t>Personality, 53, 102–149.</a:t>
            </a:r>
          </a:p>
          <a:p>
            <a:r>
              <a:rPr lang="en-AU" sz="1200" dirty="0" err="1"/>
              <a:t>Bruene</a:t>
            </a:r>
            <a:r>
              <a:rPr lang="en-AU" sz="1200" dirty="0"/>
              <a:t>-Butler, I., Hampson, J., </a:t>
            </a:r>
            <a:r>
              <a:rPr lang="en-AU" sz="1200" dirty="0" err="1"/>
              <a:t>Elias,M</a:t>
            </a:r>
            <a:r>
              <a:rPr lang="en-AU" sz="1200" dirty="0"/>
              <a:t>. J., </a:t>
            </a:r>
            <a:r>
              <a:rPr lang="en-AU" sz="1200" dirty="0" err="1"/>
              <a:t>Clabby</a:t>
            </a:r>
            <a:r>
              <a:rPr lang="en-AU" sz="1200" dirty="0"/>
              <a:t>, J., &amp; Schuyler, T. (1997). The improving social awareness-social problem-</a:t>
            </a:r>
          </a:p>
          <a:p>
            <a:r>
              <a:rPr lang="en-AU" sz="1200" dirty="0"/>
              <a:t>solving project. In G. Albee, &amp; T. </a:t>
            </a:r>
            <a:r>
              <a:rPr lang="en-AU" sz="1200" dirty="0" err="1"/>
              <a:t>Gullotta</a:t>
            </a:r>
            <a:r>
              <a:rPr lang="en-AU" sz="1200" dirty="0"/>
              <a:t> (Eds.), Primary prevention works (pp. 239–267). Newbury Park, CA: Sage.</a:t>
            </a:r>
          </a:p>
          <a:p>
            <a:r>
              <a:rPr lang="en-AU" sz="1200" dirty="0"/>
              <a:t>Buss, D. M., &amp; Craik, K. H. (1985). Why not measure that trait? Alternative criteria for identifying important disposition.</a:t>
            </a:r>
          </a:p>
          <a:p>
            <a:r>
              <a:rPr lang="en-AU" sz="1200" dirty="0"/>
              <a:t>Journal of Personality &amp; Social Psychology, 48, 934–946.</a:t>
            </a:r>
          </a:p>
          <a:p>
            <a:r>
              <a:rPr lang="en-US" sz="1200" dirty="0" err="1"/>
              <a:t>Ciarrochi</a:t>
            </a:r>
            <a:r>
              <a:rPr lang="en-US" sz="1200" dirty="0"/>
              <a:t>, J., Chan, A. Y. C., </a:t>
            </a:r>
            <a:r>
              <a:rPr lang="en-US" sz="1200" dirty="0" err="1"/>
              <a:t>Caputi</a:t>
            </a:r>
            <a:r>
              <a:rPr lang="en-US" sz="1200" dirty="0"/>
              <a:t>, P., &amp; Roberts, R. (2001). Measuring emotional intelligence. In C. </a:t>
            </a:r>
            <a:r>
              <a:rPr lang="en-US" sz="1200" dirty="0" err="1"/>
              <a:t>Ciarrochi</a:t>
            </a:r>
            <a:r>
              <a:rPr lang="en-US" sz="1200" dirty="0"/>
              <a:t>,</a:t>
            </a:r>
          </a:p>
          <a:p>
            <a:r>
              <a:rPr lang="en-AU" sz="1200" dirty="0"/>
              <a:t>J. P. </a:t>
            </a:r>
            <a:r>
              <a:rPr lang="en-AU" sz="1200" dirty="0" err="1"/>
              <a:t>Forgas</a:t>
            </a:r>
            <a:r>
              <a:rPr lang="en-AU" sz="1200" dirty="0"/>
              <a:t>, &amp; J. D. Mayer (Eds.), Emotional intelligence in everyday life: a scientific inquiry (pp. 25–45). Philadelphia,</a:t>
            </a:r>
          </a:p>
          <a:p>
            <a:r>
              <a:rPr lang="en-US" sz="1200" dirty="0"/>
              <a:t>PA: Psychology Press.</a:t>
            </a:r>
          </a:p>
          <a:p>
            <a:r>
              <a:rPr lang="en-AU" sz="1200" dirty="0"/>
              <a:t>Davies, M., </a:t>
            </a:r>
            <a:r>
              <a:rPr lang="en-AU" sz="1200" dirty="0" err="1"/>
              <a:t>Stankov</a:t>
            </a:r>
            <a:r>
              <a:rPr lang="en-AU" sz="1200" dirty="0"/>
              <a:t>, L., &amp; Roberts, R. D. (1998). Emotional intelligence: in search of an elusive construct. Journal of</a:t>
            </a:r>
          </a:p>
          <a:p>
            <a:r>
              <a:rPr lang="en-AU" sz="1200" dirty="0"/>
              <a:t>Personality and Social Psychology, 75, 989–1015.</a:t>
            </a:r>
          </a:p>
          <a:p>
            <a:r>
              <a:rPr lang="en-AU" sz="1200" dirty="0"/>
              <a:t>Elias, M. J., </a:t>
            </a:r>
            <a:r>
              <a:rPr lang="en-AU" sz="1200" dirty="0" err="1"/>
              <a:t>Gara</a:t>
            </a:r>
            <a:r>
              <a:rPr lang="en-AU" sz="1200" dirty="0"/>
              <a:t>, M. A., Schuyler, T. F., Branden-Muller, L. R., &amp; </a:t>
            </a:r>
            <a:r>
              <a:rPr lang="en-AU" sz="1200" dirty="0" err="1"/>
              <a:t>Sayette</a:t>
            </a:r>
            <a:r>
              <a:rPr lang="en-AU" sz="1200" dirty="0"/>
              <a:t>, M. A. (1991). The promotion of social competence:</a:t>
            </a:r>
          </a:p>
          <a:p>
            <a:r>
              <a:rPr lang="en-AU" sz="1200" dirty="0"/>
              <a:t>longitudinal study of a preventive school-based program. American Journal of Orthopsychiatry, 61, 409–417.</a:t>
            </a:r>
          </a:p>
          <a:p>
            <a:r>
              <a:rPr lang="en-AU" sz="1200" dirty="0"/>
              <a:t>Epstein, S. (1979). The stability of behaviour: I. On predicting most of the people much of the time. Journal of</a:t>
            </a:r>
          </a:p>
          <a:p>
            <a:r>
              <a:rPr lang="en-AU" sz="1200" dirty="0"/>
              <a:t>Personality and Social Psychology, 37, 1092–1126.</a:t>
            </a:r>
          </a:p>
          <a:p>
            <a:r>
              <a:rPr lang="en-AU" sz="1200" dirty="0"/>
              <a:t>Epstein, S. (1983). Aggregation and beyond: some basic issues on the prediction of behaviour. Journal of Personality,</a:t>
            </a:r>
          </a:p>
          <a:p>
            <a:r>
              <a:rPr lang="en-US" sz="1200" dirty="0"/>
              <a:t>51, 360–392.</a:t>
            </a:r>
          </a:p>
        </p:txBody>
      </p:sp>
      <p:sp>
        <p:nvSpPr>
          <p:cNvPr id="4" name="TextBox 3"/>
          <p:cNvSpPr txBox="1"/>
          <p:nvPr/>
        </p:nvSpPr>
        <p:spPr>
          <a:xfrm>
            <a:off x="1279071" y="1122363"/>
            <a:ext cx="1216551" cy="369332"/>
          </a:xfrm>
          <a:prstGeom prst="rect">
            <a:avLst/>
          </a:prstGeom>
          <a:noFill/>
        </p:spPr>
        <p:txBody>
          <a:bodyPr wrap="none" rtlCol="0">
            <a:spAutoFit/>
          </a:bodyPr>
          <a:lstStyle/>
          <a:p>
            <a:r>
              <a:rPr lang="en-AU" dirty="0"/>
              <a:t>References</a:t>
            </a:r>
            <a:endParaRPr lang="en-US" dirty="0"/>
          </a:p>
        </p:txBody>
      </p:sp>
    </p:spTree>
    <p:extLst>
      <p:ext uri="{BB962C8B-B14F-4D97-AF65-F5344CB8AC3E}">
        <p14:creationId xmlns:p14="http://schemas.microsoft.com/office/powerpoint/2010/main" val="1845421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1279071" y="1604359"/>
            <a:ext cx="9101659" cy="4708981"/>
          </a:xfrm>
          <a:prstGeom prst="rect">
            <a:avLst/>
          </a:prstGeom>
          <a:noFill/>
        </p:spPr>
        <p:txBody>
          <a:bodyPr wrap="none" rtlCol="0">
            <a:spAutoFit/>
          </a:bodyPr>
          <a:lstStyle/>
          <a:p>
            <a:r>
              <a:rPr lang="en-AU" sz="1200" dirty="0"/>
              <a:t>Formica, S. (1998). Describing the socio-emotional life space. Unpublished senior </a:t>
            </a:r>
            <a:r>
              <a:rPr lang="en-AU" sz="1200" dirty="0" err="1"/>
              <a:t>honor’s</a:t>
            </a:r>
            <a:r>
              <a:rPr lang="en-AU" sz="1200" dirty="0"/>
              <a:t> thesis, University of New</a:t>
            </a:r>
          </a:p>
          <a:p>
            <a:r>
              <a:rPr lang="en-US" sz="1200" dirty="0"/>
              <a:t>Hampshire.</a:t>
            </a:r>
          </a:p>
          <a:p>
            <a:r>
              <a:rPr lang="en-AU" sz="1200" dirty="0"/>
              <a:t>Funder, D. C. (2001). Personality. Annual Review of Psychology, 52, 197–221.</a:t>
            </a:r>
          </a:p>
          <a:p>
            <a:r>
              <a:rPr lang="en-AU" sz="1200" dirty="0"/>
              <a:t>Goldberg, L. R. The comparative validity of adult personality inventories: Applications of a consumer-testing framework.</a:t>
            </a:r>
          </a:p>
          <a:p>
            <a:r>
              <a:rPr lang="en-US" sz="1200" dirty="0"/>
              <a:t>Greenberg, m.t, </a:t>
            </a:r>
            <a:r>
              <a:rPr lang="en-US" sz="1200" dirty="0" err="1"/>
              <a:t>Weissberg</a:t>
            </a:r>
            <a:r>
              <a:rPr lang="en-US" sz="1200" dirty="0"/>
              <a:t>, R.P, Fredericks, L, Elias, M.J. (2003). </a:t>
            </a:r>
            <a:r>
              <a:rPr lang="en-AU" sz="1200" dirty="0"/>
              <a:t>Enhancing School-Based Prevention and Youth Development</a:t>
            </a:r>
          </a:p>
          <a:p>
            <a:r>
              <a:rPr lang="en-AU" sz="1200" dirty="0"/>
              <a:t>Through Coordinated Social, Emotional, and Academic </a:t>
            </a:r>
            <a:r>
              <a:rPr lang="en-US" sz="1200" dirty="0"/>
              <a:t>Learning. American Psychologist; DOI: 10.1037/0003-066X.58.6-7.466 · Source: PubMed</a:t>
            </a:r>
          </a:p>
          <a:p>
            <a:r>
              <a:rPr lang="en-AU" sz="1200" dirty="0"/>
              <a:t>In S. R. Briggs, J. M. Cheek, &amp; E. M. Donahue (Eds.), Handbook of adult personality inventories (in press).</a:t>
            </a:r>
          </a:p>
          <a:p>
            <a:r>
              <a:rPr lang="en-AU" sz="1200" dirty="0"/>
              <a:t>Goleman, D. (1995). Emotional Intelligence. New York: Bantam.</a:t>
            </a:r>
          </a:p>
          <a:p>
            <a:r>
              <a:rPr lang="en-AU" sz="1200" dirty="0"/>
              <a:t>Goleman, D. (1998). Working with Emotional Intelligence. New York: Bantam.</a:t>
            </a:r>
          </a:p>
          <a:p>
            <a:r>
              <a:rPr lang="en-AU" sz="1200" dirty="0"/>
              <a:t>Gur, R., Gunning-Dixon, F., Bilker, W. B., &amp; Gur, R. E. (2002). Sex differences in </a:t>
            </a:r>
            <a:r>
              <a:rPr lang="en-AU" sz="1200" dirty="0" err="1"/>
              <a:t>temporo</a:t>
            </a:r>
            <a:r>
              <a:rPr lang="en-AU" sz="1200" dirty="0"/>
              <a:t>-limbic and frontal brain</a:t>
            </a:r>
          </a:p>
          <a:p>
            <a:r>
              <a:rPr lang="en-AU" sz="1200" dirty="0"/>
              <a:t>volumes of healthy adults. Cerebral Cortex, 12, 998–1003.</a:t>
            </a:r>
          </a:p>
          <a:p>
            <a:r>
              <a:rPr lang="en-US" sz="1200" dirty="0"/>
              <a:t>Hall, J. A. (1978). Gender effects in decoding nonverbal cues. Psychological Bulletin, 85, 845–857.</a:t>
            </a:r>
          </a:p>
          <a:p>
            <a:r>
              <a:rPr lang="en-AU" sz="1200" dirty="0"/>
              <a:t>Hall, J. A. (1984). Nonverbal sex differences: communication accuracy and expressive style. Baltimore, MD: The Johns</a:t>
            </a:r>
          </a:p>
          <a:p>
            <a:r>
              <a:rPr lang="en-US" sz="1200" dirty="0"/>
              <a:t>Hopkins University Press.</a:t>
            </a:r>
          </a:p>
          <a:p>
            <a:r>
              <a:rPr lang="en-AU" sz="1200" dirty="0" err="1"/>
              <a:t>Helmers</a:t>
            </a:r>
            <a:r>
              <a:rPr lang="en-AU" sz="1200" dirty="0"/>
              <a:t>, K. f., &amp; </a:t>
            </a:r>
            <a:r>
              <a:rPr lang="en-AU" sz="1200" dirty="0" err="1"/>
              <a:t>Mente</a:t>
            </a:r>
            <a:r>
              <a:rPr lang="en-AU" sz="1200" dirty="0"/>
              <a:t>, A. (1999). Alexithymia and health behaviours in healthy male volunteers. Journal of</a:t>
            </a:r>
          </a:p>
          <a:p>
            <a:r>
              <a:rPr lang="en-US" sz="1200" dirty="0"/>
              <a:t>Psychosomatic Research, 47, 635–645.</a:t>
            </a:r>
          </a:p>
          <a:p>
            <a:r>
              <a:rPr lang="en-AU" sz="1200" dirty="0" err="1"/>
              <a:t>Kauhanen</a:t>
            </a:r>
            <a:r>
              <a:rPr lang="en-AU" sz="1200" dirty="0"/>
              <a:t>, J., </a:t>
            </a:r>
            <a:r>
              <a:rPr lang="en-AU" sz="1200" dirty="0" err="1"/>
              <a:t>Julkunen</a:t>
            </a:r>
            <a:r>
              <a:rPr lang="en-AU" sz="1200" dirty="0"/>
              <a:t>, J., &amp; </a:t>
            </a:r>
            <a:r>
              <a:rPr lang="en-AU" sz="1200" dirty="0" err="1"/>
              <a:t>Salonen</a:t>
            </a:r>
            <a:r>
              <a:rPr lang="en-AU" sz="1200" dirty="0"/>
              <a:t>, J. (1992). Coping with inner feelings and stress: heavy alcohol use in the context</a:t>
            </a:r>
          </a:p>
          <a:p>
            <a:r>
              <a:rPr lang="en-AU" sz="1200" dirty="0"/>
              <a:t>of alexithymia. Behavioural Medicine, 18, 121–126.</a:t>
            </a:r>
          </a:p>
          <a:p>
            <a:r>
              <a:rPr lang="en-US" sz="1200" dirty="0"/>
              <a:t>Lane, R. D., Quinlan, D. M., Schwartz, G. E., Walker, P. A., &amp; Zeitlin, S. B. (1990). The Levels of Emotional</a:t>
            </a:r>
          </a:p>
          <a:p>
            <a:r>
              <a:rPr lang="en-AU" sz="1200" dirty="0"/>
              <a:t>Awareness Scale: a cognitive-developmental measure of emotion. Journal of Personality Assessment, 55, 124–134.</a:t>
            </a:r>
          </a:p>
          <a:p>
            <a:r>
              <a:rPr lang="en-AU" sz="1200" dirty="0"/>
              <a:t>Lewin, K. (1936). A dynamic theory of personality. New York: McGraw-Hill.</a:t>
            </a:r>
          </a:p>
          <a:p>
            <a:r>
              <a:rPr lang="en-AU" sz="1200" dirty="0"/>
              <a:t>Lewin, K. (1951). Field theory in social science. New York: Harper Torch Books.</a:t>
            </a:r>
          </a:p>
          <a:p>
            <a:r>
              <a:rPr lang="en-AU" sz="1200" dirty="0"/>
              <a:t>M.A. Brackett et al. / Personality and Individual Differences 36 (2004) 1387–1402 1401</a:t>
            </a:r>
          </a:p>
          <a:p>
            <a:endParaRPr lang="en-US" sz="1200" dirty="0"/>
          </a:p>
          <a:p>
            <a:endParaRPr lang="en-US" sz="1200" dirty="0"/>
          </a:p>
        </p:txBody>
      </p:sp>
      <p:sp>
        <p:nvSpPr>
          <p:cNvPr id="4" name="Rectangle 3"/>
          <p:cNvSpPr/>
          <p:nvPr/>
        </p:nvSpPr>
        <p:spPr>
          <a:xfrm>
            <a:off x="1279071" y="1122363"/>
            <a:ext cx="1216551" cy="369332"/>
          </a:xfrm>
          <a:prstGeom prst="rect">
            <a:avLst/>
          </a:prstGeom>
        </p:spPr>
        <p:txBody>
          <a:bodyPr wrap="none">
            <a:spAutoFit/>
          </a:bodyPr>
          <a:lstStyle/>
          <a:p>
            <a:r>
              <a:rPr lang="en-AU" dirty="0">
                <a:solidFill>
                  <a:prstClr val="black"/>
                </a:solidFill>
              </a:rPr>
              <a:t>References</a:t>
            </a:r>
            <a:endParaRPr lang="en-US" dirty="0"/>
          </a:p>
        </p:txBody>
      </p:sp>
    </p:spTree>
    <p:extLst>
      <p:ext uri="{BB962C8B-B14F-4D97-AF65-F5344CB8AC3E}">
        <p14:creationId xmlns:p14="http://schemas.microsoft.com/office/powerpoint/2010/main" val="23862731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1279071" y="1562795"/>
            <a:ext cx="8455133" cy="4524315"/>
          </a:xfrm>
          <a:prstGeom prst="rect">
            <a:avLst/>
          </a:prstGeom>
          <a:noFill/>
        </p:spPr>
        <p:txBody>
          <a:bodyPr wrap="square" rtlCol="0">
            <a:spAutoFit/>
          </a:bodyPr>
          <a:lstStyle/>
          <a:p>
            <a:r>
              <a:rPr lang="en-AU" sz="1200" dirty="0"/>
              <a:t>Mael, F. A. (1991). A conceptual rationale for the domain and attributes of biodata items. Personnel Psychology, 44,</a:t>
            </a:r>
          </a:p>
          <a:p>
            <a:r>
              <a:rPr lang="en-US" sz="1200" dirty="0"/>
              <a:t>763–792.</a:t>
            </a:r>
          </a:p>
          <a:p>
            <a:r>
              <a:rPr lang="en-AU" sz="1200" dirty="0"/>
              <a:t>Magnusson, D., &amp; </a:t>
            </a:r>
            <a:r>
              <a:rPr lang="en-AU" sz="1200" dirty="0" err="1"/>
              <a:t>Torestad</a:t>
            </a:r>
            <a:r>
              <a:rPr lang="en-AU" sz="1200" dirty="0"/>
              <a:t>, B. (1992). The individual as an interactive agent in the environment. In W. B. Walsh,</a:t>
            </a:r>
          </a:p>
          <a:p>
            <a:r>
              <a:rPr lang="en-US" sz="1200" dirty="0"/>
              <a:t>K. F. Craik, &amp; R. H. Price (Eds.), Person–environment psychology: models and perspectives. Hillsdale, NJ: Lawrence</a:t>
            </a:r>
          </a:p>
          <a:p>
            <a:r>
              <a:rPr lang="en-US" sz="1200" dirty="0"/>
              <a:t>Erlbaum Associates.</a:t>
            </a:r>
          </a:p>
          <a:p>
            <a:r>
              <a:rPr lang="en-AU" sz="1200" dirty="0"/>
              <a:t>Mayer, J. D. A classification system for the data of personality psychology and adjoining fields. Review of General</a:t>
            </a:r>
          </a:p>
          <a:p>
            <a:r>
              <a:rPr lang="en-US" sz="1200" dirty="0"/>
              <a:t>Psychology (in press).</a:t>
            </a:r>
          </a:p>
          <a:p>
            <a:r>
              <a:rPr lang="en-AU" sz="1200" dirty="0"/>
              <a:t>Mayer, J. D. (1998). A systems framework for the field of personality. Psychological Inquiry, 9, 118–144.</a:t>
            </a:r>
          </a:p>
          <a:p>
            <a:r>
              <a:rPr lang="en-AU" sz="1200" dirty="0"/>
              <a:t>Mayer, J. D., </a:t>
            </a:r>
            <a:r>
              <a:rPr lang="en-AU" sz="1200" dirty="0" err="1"/>
              <a:t>Carlsmith</a:t>
            </a:r>
            <a:r>
              <a:rPr lang="en-AU" sz="1200" dirty="0"/>
              <a:t>, K. M., &amp; Chabot, H. F. (1998). Describing the person’s external environment: conceptualizing</a:t>
            </a:r>
          </a:p>
          <a:p>
            <a:r>
              <a:rPr lang="en-AU" sz="1200" dirty="0"/>
              <a:t>and measuring the life space. Journal of Research in Personality, 32, 253–296.</a:t>
            </a:r>
          </a:p>
          <a:p>
            <a:r>
              <a:rPr lang="en-AU" sz="1200" dirty="0"/>
              <a:t>Mayer, J. D., Caruso, D. R., &amp; </a:t>
            </a:r>
            <a:r>
              <a:rPr lang="en-AU" sz="1200" dirty="0" err="1"/>
              <a:t>Salovey</a:t>
            </a:r>
            <a:r>
              <a:rPr lang="en-AU" sz="1200" dirty="0"/>
              <a:t>, P. (1999). Emotional intelligence meets traditional standards for an intelligence.</a:t>
            </a:r>
          </a:p>
          <a:p>
            <a:r>
              <a:rPr lang="en-US" sz="1200" dirty="0"/>
              <a:t>Intelligence, 27, 267–298.</a:t>
            </a:r>
          </a:p>
          <a:p>
            <a:r>
              <a:rPr lang="en-US" sz="1200" dirty="0"/>
              <a:t>Mayer, J. D., </a:t>
            </a:r>
            <a:r>
              <a:rPr lang="en-US" sz="1200" dirty="0" err="1"/>
              <a:t>DiPaolo</a:t>
            </a:r>
            <a:r>
              <a:rPr lang="en-US" sz="1200" dirty="0"/>
              <a:t>, M., &amp; </a:t>
            </a:r>
            <a:r>
              <a:rPr lang="en-US" sz="1200" dirty="0" err="1"/>
              <a:t>Salovey</a:t>
            </a:r>
            <a:r>
              <a:rPr lang="en-US" sz="1200" dirty="0"/>
              <a:t>, P. (1990). Perceiving affective content in ambiguous visual stimuli: a component</a:t>
            </a:r>
          </a:p>
          <a:p>
            <a:r>
              <a:rPr lang="en-AU" sz="1200" dirty="0"/>
              <a:t>of emotional intelligence. Journal of Personality Assessment, 54, 772–781.</a:t>
            </a:r>
          </a:p>
          <a:p>
            <a:r>
              <a:rPr lang="en-AU" sz="1200" dirty="0"/>
              <a:t>Mayer, J. D., &amp; </a:t>
            </a:r>
            <a:r>
              <a:rPr lang="en-AU" sz="1200" dirty="0" err="1"/>
              <a:t>Salovey</a:t>
            </a:r>
            <a:r>
              <a:rPr lang="en-AU" sz="1200" dirty="0"/>
              <a:t>, P. (1997). What is emotional intelligence? In P. </a:t>
            </a:r>
            <a:r>
              <a:rPr lang="en-AU" sz="1200" dirty="0" err="1"/>
              <a:t>Salovey</a:t>
            </a:r>
            <a:r>
              <a:rPr lang="en-AU" sz="1200" dirty="0"/>
              <a:t>, &amp; D. </a:t>
            </a:r>
            <a:r>
              <a:rPr lang="en-AU" sz="1200" dirty="0" err="1"/>
              <a:t>Sluyter</a:t>
            </a:r>
            <a:r>
              <a:rPr lang="en-AU" sz="1200" dirty="0"/>
              <a:t> (Eds.), Emotional</a:t>
            </a:r>
          </a:p>
          <a:p>
            <a:r>
              <a:rPr lang="en-AU" sz="1200" dirty="0"/>
              <a:t>development and emotional intelligence: educational implications. New York: Basic Books.</a:t>
            </a:r>
          </a:p>
          <a:p>
            <a:r>
              <a:rPr lang="en-AU" sz="1200" dirty="0"/>
              <a:t>Mayer, J. D., </a:t>
            </a:r>
            <a:r>
              <a:rPr lang="en-AU" sz="1200" dirty="0" err="1"/>
              <a:t>Salovey</a:t>
            </a:r>
            <a:r>
              <a:rPr lang="en-AU" sz="1200" dirty="0"/>
              <a:t>, P., &amp; Caruso, D. R. (2000). Models of emotional intelligence. In R. J. Sternberg (Ed.), Handbook</a:t>
            </a:r>
          </a:p>
          <a:p>
            <a:r>
              <a:rPr lang="en-AU" sz="1200" dirty="0"/>
              <a:t>of intelligence (pp. 396–420). Cambridge, England: Cambridge University Press.</a:t>
            </a:r>
          </a:p>
          <a:p>
            <a:r>
              <a:rPr lang="en-AU" sz="1200" dirty="0"/>
              <a:t>Mayer, J. D., </a:t>
            </a:r>
            <a:r>
              <a:rPr lang="en-AU" sz="1200" dirty="0" err="1"/>
              <a:t>Salovey</a:t>
            </a:r>
            <a:r>
              <a:rPr lang="en-AU" sz="1200" dirty="0"/>
              <a:t>, P., &amp; Caruso, D. (2002a). Mayer-</a:t>
            </a:r>
            <a:r>
              <a:rPr lang="en-AU" sz="1200" dirty="0" err="1"/>
              <a:t>Salovey</a:t>
            </a:r>
            <a:r>
              <a:rPr lang="en-AU" sz="1200" dirty="0"/>
              <a:t>-Caruso Emotional Intelligence Test (MSCEIT),</a:t>
            </a:r>
          </a:p>
          <a:p>
            <a:r>
              <a:rPr lang="en-AU" sz="1200" dirty="0"/>
              <a:t>Version 2.0. Toronto, Canada: Multi-Health Systems.</a:t>
            </a:r>
          </a:p>
          <a:p>
            <a:r>
              <a:rPr lang="en-AU" sz="1200" dirty="0"/>
              <a:t>Mayer, J. D., </a:t>
            </a:r>
            <a:r>
              <a:rPr lang="en-AU" sz="1200" dirty="0" err="1"/>
              <a:t>Salovey</a:t>
            </a:r>
            <a:r>
              <a:rPr lang="en-AU" sz="1200" dirty="0"/>
              <a:t>, P., &amp; Caruso, D. (2002b). MSCEIT technical manual. Toronto, Canada: Multi-Health Systems.</a:t>
            </a:r>
          </a:p>
          <a:p>
            <a:r>
              <a:rPr lang="en-AU" sz="1200" dirty="0"/>
              <a:t>Mayer, J. D., </a:t>
            </a:r>
            <a:r>
              <a:rPr lang="en-AU" sz="1200" dirty="0" err="1"/>
              <a:t>Salovey</a:t>
            </a:r>
            <a:r>
              <a:rPr lang="en-AU" sz="1200" dirty="0"/>
              <a:t>, P., Caruso, D. R., &amp; </a:t>
            </a:r>
            <a:r>
              <a:rPr lang="en-AU" sz="1200" dirty="0" err="1"/>
              <a:t>Sitarenios</a:t>
            </a:r>
            <a:r>
              <a:rPr lang="en-AU" sz="1200" dirty="0"/>
              <a:t>, G. (2003). Measuring emotional intelligence with the MSCEIT</a:t>
            </a:r>
          </a:p>
          <a:p>
            <a:r>
              <a:rPr lang="en-US" sz="1200" dirty="0"/>
              <a:t>2.0. Emotion, 3.</a:t>
            </a:r>
          </a:p>
          <a:p>
            <a:endParaRPr lang="en-US" sz="1200" dirty="0"/>
          </a:p>
        </p:txBody>
      </p:sp>
      <p:sp>
        <p:nvSpPr>
          <p:cNvPr id="4" name="Rectangle 3"/>
          <p:cNvSpPr/>
          <p:nvPr/>
        </p:nvSpPr>
        <p:spPr>
          <a:xfrm>
            <a:off x="1279071" y="1122363"/>
            <a:ext cx="1216551" cy="369332"/>
          </a:xfrm>
          <a:prstGeom prst="rect">
            <a:avLst/>
          </a:prstGeom>
        </p:spPr>
        <p:txBody>
          <a:bodyPr wrap="none">
            <a:spAutoFit/>
          </a:bodyPr>
          <a:lstStyle/>
          <a:p>
            <a:r>
              <a:rPr lang="en-AU" dirty="0">
                <a:solidFill>
                  <a:prstClr val="black"/>
                </a:solidFill>
              </a:rPr>
              <a:t>References</a:t>
            </a:r>
            <a:endParaRPr lang="en-US" dirty="0"/>
          </a:p>
        </p:txBody>
      </p:sp>
    </p:spTree>
    <p:extLst>
      <p:ext uri="{BB962C8B-B14F-4D97-AF65-F5344CB8AC3E}">
        <p14:creationId xmlns:p14="http://schemas.microsoft.com/office/powerpoint/2010/main" val="1310465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1294607" y="1679225"/>
            <a:ext cx="8555975" cy="4708981"/>
          </a:xfrm>
          <a:prstGeom prst="rect">
            <a:avLst/>
          </a:prstGeom>
          <a:noFill/>
        </p:spPr>
        <p:txBody>
          <a:bodyPr wrap="square" rtlCol="0">
            <a:spAutoFit/>
          </a:bodyPr>
          <a:lstStyle/>
          <a:p>
            <a:r>
              <a:rPr lang="en-AU" sz="1200" dirty="0"/>
              <a:t>Paunonen, S. V. (1998). Hierarchical organization of personality and prediction of behaviour. Journal of Personality</a:t>
            </a:r>
          </a:p>
          <a:p>
            <a:r>
              <a:rPr lang="en-AU" sz="1200" dirty="0"/>
              <a:t>and Social Psychology, 74, 538–556.</a:t>
            </a:r>
          </a:p>
          <a:p>
            <a:r>
              <a:rPr lang="en-AU" sz="1200" dirty="0"/>
              <a:t>Paunonen, S. V., &amp; Ashton, M. C. (2001). Big Five factors and facets and the prediction of behaviour. Journal of</a:t>
            </a:r>
          </a:p>
          <a:p>
            <a:r>
              <a:rPr lang="en-US" sz="1200" dirty="0"/>
              <a:t>Personality &amp; Social Psychology, 81, 524–539.</a:t>
            </a:r>
          </a:p>
          <a:p>
            <a:r>
              <a:rPr lang="en-AU" sz="1200" dirty="0" err="1"/>
              <a:t>Raisjouyan</a:t>
            </a:r>
            <a:r>
              <a:rPr lang="en-AU" sz="1200" dirty="0"/>
              <a:t> Z, </a:t>
            </a:r>
            <a:r>
              <a:rPr lang="en-AU" sz="1200" dirty="0" err="1"/>
              <a:t>Talebi</a:t>
            </a:r>
            <a:r>
              <a:rPr lang="en-AU" sz="1200" dirty="0"/>
              <a:t> M, </a:t>
            </a:r>
            <a:r>
              <a:rPr lang="en-AU" sz="1200" dirty="0" err="1"/>
              <a:t>Ghasimi</a:t>
            </a:r>
            <a:r>
              <a:rPr lang="en-AU" sz="1200" dirty="0"/>
              <a:t> </a:t>
            </a:r>
            <a:r>
              <a:rPr lang="en-AU" sz="1200" dirty="0" err="1"/>
              <a:t>Shahgaldi</a:t>
            </a:r>
            <a:r>
              <a:rPr lang="en-AU" sz="1200" dirty="0"/>
              <a:t> F, </a:t>
            </a:r>
            <a:r>
              <a:rPr lang="en-AU" sz="1200" dirty="0" err="1"/>
              <a:t>Abdollahian</a:t>
            </a:r>
            <a:r>
              <a:rPr lang="en-AU" sz="1200" dirty="0"/>
              <a:t> E. Investigating the Effect of Emotional Intelligence on the</a:t>
            </a:r>
          </a:p>
          <a:p>
            <a:r>
              <a:rPr lang="en-AU" sz="1200" dirty="0"/>
              <a:t>Addiction Relapse after Quitting. Asia Pac J Med </a:t>
            </a:r>
            <a:r>
              <a:rPr lang="en-AU" sz="1200" dirty="0" err="1"/>
              <a:t>Toxicol</a:t>
            </a:r>
            <a:r>
              <a:rPr lang="en-AU" sz="1200" dirty="0"/>
              <a:t> 2014;3:27-30.</a:t>
            </a:r>
          </a:p>
          <a:p>
            <a:r>
              <a:rPr lang="en-AU" sz="1200" dirty="0"/>
              <a:t>Rice, C. L. (1999). A quantitative study of emotional intelligence and its impact on team performance. Unpublished</a:t>
            </a:r>
          </a:p>
          <a:p>
            <a:r>
              <a:rPr lang="en-AU" sz="1200" dirty="0"/>
              <a:t>master’s thesis, Pepperdine University, Malibu, CA.</a:t>
            </a:r>
          </a:p>
          <a:p>
            <a:r>
              <a:rPr lang="en-AU" sz="1200" dirty="0"/>
              <a:t>Roberts, R. D., </a:t>
            </a:r>
            <a:r>
              <a:rPr lang="en-AU" sz="1200" dirty="0" err="1"/>
              <a:t>Zeidner</a:t>
            </a:r>
            <a:r>
              <a:rPr lang="en-AU" sz="1200" dirty="0"/>
              <a:t>, M., &amp; Matthews, G. (2001). Does emotional intelligence meet traditional standards for an</a:t>
            </a:r>
          </a:p>
          <a:p>
            <a:r>
              <a:rPr lang="en-AU" sz="1200" dirty="0"/>
              <a:t>intelligence? Some new data and conclusions. Emotion, 1, 196–231.</a:t>
            </a:r>
          </a:p>
          <a:p>
            <a:r>
              <a:rPr lang="en-AU" sz="1200" dirty="0"/>
              <a:t>Rosenthal, R., Hall, J. A., </a:t>
            </a:r>
            <a:r>
              <a:rPr lang="en-AU" sz="1200" dirty="0" err="1"/>
              <a:t>DiMatteo</a:t>
            </a:r>
            <a:r>
              <a:rPr lang="en-AU" sz="1200" dirty="0"/>
              <a:t>, M. R., Rogers, P. L., &amp; Archer, D. (1979). Sensitivity to nonverbal communication:</a:t>
            </a:r>
          </a:p>
          <a:p>
            <a:r>
              <a:rPr lang="en-AU" sz="1200" dirty="0"/>
              <a:t>the PONS test. Baltimore, MD: The Johns Hopkins University Press.</a:t>
            </a:r>
          </a:p>
          <a:p>
            <a:r>
              <a:rPr lang="en-AU" sz="1200" dirty="0"/>
              <a:t>Rubin, M. M. (1999). Emotional intelligence and its role in mitigating aggression: a correlational study of the relationship</a:t>
            </a:r>
          </a:p>
          <a:p>
            <a:r>
              <a:rPr lang="en-AU" sz="1200" dirty="0"/>
              <a:t>between emotional intelligence and aggression in urban adolescents. Unpublished Dissertation, </a:t>
            </a:r>
            <a:r>
              <a:rPr lang="en-AU" sz="1200" dirty="0" err="1"/>
              <a:t>Immaculata</a:t>
            </a:r>
            <a:r>
              <a:rPr lang="en-AU" sz="1200" dirty="0"/>
              <a:t> College,</a:t>
            </a:r>
          </a:p>
          <a:p>
            <a:r>
              <a:rPr lang="en-US" sz="1200" dirty="0" err="1"/>
              <a:t>Immaculata</a:t>
            </a:r>
            <a:r>
              <a:rPr lang="en-US" sz="1200" dirty="0"/>
              <a:t>, Pennsylvania.</a:t>
            </a:r>
          </a:p>
          <a:p>
            <a:r>
              <a:rPr lang="en-AU" sz="1200" dirty="0" err="1"/>
              <a:t>Saarni</a:t>
            </a:r>
            <a:r>
              <a:rPr lang="en-AU" sz="1200" dirty="0"/>
              <a:t>, C. (2001). Emotional competence: a developmental perspective. In R. Bar-On, &amp; J. D. A. Parker (Eds.), The</a:t>
            </a:r>
          </a:p>
          <a:p>
            <a:r>
              <a:rPr lang="en-AU" sz="1200" dirty="0"/>
              <a:t>Handbook of emotional intelligence (pp. 68–91). San Francisco: </a:t>
            </a:r>
            <a:r>
              <a:rPr lang="en-AU" sz="1200" dirty="0" err="1"/>
              <a:t>Jossey</a:t>
            </a:r>
            <a:r>
              <a:rPr lang="en-AU" sz="1200" dirty="0"/>
              <a:t>-Bass.</a:t>
            </a:r>
          </a:p>
          <a:p>
            <a:r>
              <a:rPr lang="en-AU" sz="1200" dirty="0" err="1"/>
              <a:t>Salovey</a:t>
            </a:r>
            <a:r>
              <a:rPr lang="en-AU" sz="1200" dirty="0"/>
              <a:t>, P., Mayer, J. D., Caruso, D., &amp; Lopes, P. N. (2001). Measuring emotional intelligence as a set of mental</a:t>
            </a:r>
          </a:p>
          <a:p>
            <a:r>
              <a:rPr lang="en-AU" sz="1200" dirty="0"/>
              <a:t>abilities with the MSCEIT. In S. J. Lopez, &amp; C. R. Snyder (Eds.), Handbook of positive psychology assessment.</a:t>
            </a:r>
          </a:p>
          <a:p>
            <a:r>
              <a:rPr lang="en-US" sz="1200" dirty="0"/>
              <a:t>Washington DC: American Psychological Association.</a:t>
            </a:r>
          </a:p>
          <a:p>
            <a:r>
              <a:rPr lang="de-DE" sz="1200" dirty="0"/>
              <a:t>Schutte, N. S., Malouff, J. M., Hall, L. E., Haggerty, D. J., Cooper, J. T., Golden, C. J., &amp; Dornheim, L. L. (1998).</a:t>
            </a:r>
          </a:p>
          <a:p>
            <a:r>
              <a:rPr lang="en-AU" sz="1200" dirty="0"/>
              <a:t>Development and validation of a measure of emotional intelligence. Personality and Individual Differences, 25, 167–177.</a:t>
            </a:r>
          </a:p>
          <a:p>
            <a:r>
              <a:rPr lang="en-AU" sz="1200" dirty="0"/>
              <a:t>Shaffer, G. S., Saunders, V., &amp; Owens, W. A. (1986). Additional evidence for the accuracy of biographical data: </a:t>
            </a:r>
            <a:r>
              <a:rPr lang="en-AU" sz="1200" dirty="0" err="1"/>
              <a:t>longterm</a:t>
            </a:r>
            <a:endParaRPr lang="en-AU" sz="1200" dirty="0"/>
          </a:p>
          <a:p>
            <a:r>
              <a:rPr lang="en-US" sz="1200" dirty="0"/>
              <a:t>retest and observer ratings. Personnel Psychology, 39, 791–809.</a:t>
            </a:r>
          </a:p>
          <a:p>
            <a:endParaRPr lang="en-US" sz="1200" dirty="0"/>
          </a:p>
        </p:txBody>
      </p:sp>
      <p:sp>
        <p:nvSpPr>
          <p:cNvPr id="4" name="Rectangle 3"/>
          <p:cNvSpPr/>
          <p:nvPr/>
        </p:nvSpPr>
        <p:spPr>
          <a:xfrm>
            <a:off x="1279071" y="1122363"/>
            <a:ext cx="1216551" cy="369332"/>
          </a:xfrm>
          <a:prstGeom prst="rect">
            <a:avLst/>
          </a:prstGeom>
        </p:spPr>
        <p:txBody>
          <a:bodyPr wrap="none">
            <a:spAutoFit/>
          </a:bodyPr>
          <a:lstStyle/>
          <a:p>
            <a:r>
              <a:rPr lang="en-AU" dirty="0">
                <a:solidFill>
                  <a:prstClr val="black"/>
                </a:solidFill>
              </a:rPr>
              <a:t>References</a:t>
            </a:r>
            <a:endParaRPr lang="en-US" dirty="0"/>
          </a:p>
        </p:txBody>
      </p:sp>
    </p:spTree>
    <p:extLst>
      <p:ext uri="{BB962C8B-B14F-4D97-AF65-F5344CB8AC3E}">
        <p14:creationId xmlns:p14="http://schemas.microsoft.com/office/powerpoint/2010/main" val="19842036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2" name="TextBox 1"/>
          <p:cNvSpPr txBox="1"/>
          <p:nvPr/>
        </p:nvSpPr>
        <p:spPr>
          <a:xfrm>
            <a:off x="1279071" y="1679225"/>
            <a:ext cx="8247314" cy="1384995"/>
          </a:xfrm>
          <a:prstGeom prst="rect">
            <a:avLst/>
          </a:prstGeom>
          <a:noFill/>
        </p:spPr>
        <p:txBody>
          <a:bodyPr wrap="square" rtlCol="0">
            <a:spAutoFit/>
          </a:bodyPr>
          <a:lstStyle/>
          <a:p>
            <a:r>
              <a:rPr lang="en-AU" sz="1200" dirty="0"/>
              <a:t>Taylor, G. J., Parker, J. D. A., &amp; </a:t>
            </a:r>
            <a:r>
              <a:rPr lang="en-AU" sz="1200" dirty="0" err="1"/>
              <a:t>Bagby</a:t>
            </a:r>
            <a:r>
              <a:rPr lang="en-AU" sz="1200" dirty="0"/>
              <a:t>, R. M. (1990). A preliminary investigation of alexithymia in men with</a:t>
            </a:r>
          </a:p>
          <a:p>
            <a:r>
              <a:rPr lang="en-US" sz="1200" dirty="0"/>
              <a:t>psychoactive substance dependence. American Journal of Psychiatry, 147, 1228–1230.</a:t>
            </a:r>
          </a:p>
          <a:p>
            <a:r>
              <a:rPr lang="en-AU" sz="1200" dirty="0"/>
              <a:t>Trinidad, D. R., &amp; Johnson, C. A. (2001). The association between emotional intelligence and early adolescent tobacco</a:t>
            </a:r>
          </a:p>
          <a:p>
            <a:r>
              <a:rPr lang="en-AU" sz="1200" dirty="0"/>
              <a:t>and alcohol use. Personality and Individual Differences, 32, 95–105.</a:t>
            </a:r>
          </a:p>
          <a:p>
            <a:r>
              <a:rPr lang="en-AU" sz="1200" dirty="0"/>
              <a:t>White, J. W. (2001). Aggression and gender. In J. </a:t>
            </a:r>
            <a:r>
              <a:rPr lang="en-AU" sz="1200" dirty="0" err="1"/>
              <a:t>Worell</a:t>
            </a:r>
            <a:r>
              <a:rPr lang="en-AU" sz="1200" dirty="0"/>
              <a:t> (Ed.), </a:t>
            </a:r>
            <a:r>
              <a:rPr lang="en-AU" sz="1200" dirty="0" err="1"/>
              <a:t>Encyclopedia</a:t>
            </a:r>
            <a:r>
              <a:rPr lang="en-AU" sz="1200" dirty="0"/>
              <a:t> of women and gender (pp. 81–93). New</a:t>
            </a:r>
          </a:p>
          <a:p>
            <a:r>
              <a:rPr lang="en-US" sz="1200" dirty="0"/>
              <a:t>York: Academic Press.</a:t>
            </a:r>
          </a:p>
          <a:p>
            <a:endParaRPr lang="en-US" sz="1200" dirty="0"/>
          </a:p>
        </p:txBody>
      </p:sp>
      <p:sp>
        <p:nvSpPr>
          <p:cNvPr id="4" name="Rectangle 3"/>
          <p:cNvSpPr/>
          <p:nvPr/>
        </p:nvSpPr>
        <p:spPr>
          <a:xfrm>
            <a:off x="1279071" y="1122363"/>
            <a:ext cx="1216551" cy="369332"/>
          </a:xfrm>
          <a:prstGeom prst="rect">
            <a:avLst/>
          </a:prstGeom>
        </p:spPr>
        <p:txBody>
          <a:bodyPr wrap="none">
            <a:spAutoFit/>
          </a:bodyPr>
          <a:lstStyle/>
          <a:p>
            <a:r>
              <a:rPr lang="en-AU">
                <a:solidFill>
                  <a:prstClr val="black"/>
                </a:solidFill>
              </a:rPr>
              <a:t>References</a:t>
            </a:r>
            <a:endParaRPr lang="en-US" dirty="0"/>
          </a:p>
        </p:txBody>
      </p:sp>
    </p:spTree>
    <p:extLst>
      <p:ext uri="{BB962C8B-B14F-4D97-AF65-F5344CB8AC3E}">
        <p14:creationId xmlns:p14="http://schemas.microsoft.com/office/powerpoint/2010/main" val="444066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Rectangle 5"/>
          <p:cNvSpPr/>
          <p:nvPr/>
        </p:nvSpPr>
        <p:spPr>
          <a:xfrm>
            <a:off x="3469877" y="737642"/>
            <a:ext cx="4686219" cy="769441"/>
          </a:xfrm>
          <a:prstGeom prst="rect">
            <a:avLst/>
          </a:prstGeom>
          <a:noFill/>
        </p:spPr>
        <p:txBody>
          <a:bodyPr wrap="none" lIns="91440" tIns="45720" rIns="91440" bIns="45720">
            <a:spAutoFit/>
          </a:bodyPr>
          <a:lstStyle/>
          <a:p>
            <a:r>
              <a:rPr lang="en-AU" sz="4400" b="1" cap="none" spc="0" dirty="0">
                <a:ln w="9525">
                  <a:solidFill>
                    <a:schemeClr val="bg1"/>
                  </a:solidFill>
                  <a:prstDash val="solid"/>
                </a:ln>
                <a:effectLst>
                  <a:outerShdw blurRad="12700" dist="38100" dir="2700000" algn="tl" rotWithShape="0">
                    <a:schemeClr val="bg1">
                      <a:lumMod val="50000"/>
                    </a:schemeClr>
                  </a:outerShdw>
                </a:effectLst>
              </a:rPr>
              <a:t>At Risk Populations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0782" y="1637120"/>
            <a:ext cx="6800990" cy="4653614"/>
          </a:xfrm>
          <a:prstGeom prst="rect">
            <a:avLst/>
          </a:prstGeom>
        </p:spPr>
      </p:pic>
      <p:sp>
        <p:nvSpPr>
          <p:cNvPr id="7" name="TextBox 6"/>
          <p:cNvSpPr txBox="1"/>
          <p:nvPr/>
        </p:nvSpPr>
        <p:spPr>
          <a:xfrm>
            <a:off x="2802467" y="2641599"/>
            <a:ext cx="3922869" cy="369332"/>
          </a:xfrm>
          <a:prstGeom prst="rect">
            <a:avLst/>
          </a:prstGeom>
          <a:noFill/>
        </p:spPr>
        <p:txBody>
          <a:bodyPr wrap="none" rtlCol="0">
            <a:spAutoFit/>
          </a:bodyPr>
          <a:lstStyle/>
          <a:p>
            <a:r>
              <a:rPr lang="en-AU" dirty="0">
                <a:solidFill>
                  <a:srgbClr val="FF0000"/>
                </a:solidFill>
              </a:rPr>
              <a:t>-----------------------------------------------------</a:t>
            </a:r>
          </a:p>
        </p:txBody>
      </p:sp>
      <p:sp>
        <p:nvSpPr>
          <p:cNvPr id="8" name="TextBox 7"/>
          <p:cNvSpPr txBox="1"/>
          <p:nvPr/>
        </p:nvSpPr>
        <p:spPr>
          <a:xfrm>
            <a:off x="5300133" y="2272267"/>
            <a:ext cx="2286908" cy="369332"/>
          </a:xfrm>
          <a:prstGeom prst="rect">
            <a:avLst/>
          </a:prstGeom>
          <a:noFill/>
        </p:spPr>
        <p:txBody>
          <a:bodyPr wrap="none" rtlCol="0">
            <a:spAutoFit/>
          </a:bodyPr>
          <a:lstStyle/>
          <a:p>
            <a:r>
              <a:rPr lang="en-AU" dirty="0"/>
              <a:t>By Employment Status</a:t>
            </a:r>
          </a:p>
        </p:txBody>
      </p:sp>
    </p:spTree>
    <p:extLst>
      <p:ext uri="{BB962C8B-B14F-4D97-AF65-F5344CB8AC3E}">
        <p14:creationId xmlns:p14="http://schemas.microsoft.com/office/powerpoint/2010/main" val="3167907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Rectangle 5"/>
          <p:cNvSpPr/>
          <p:nvPr/>
        </p:nvSpPr>
        <p:spPr>
          <a:xfrm>
            <a:off x="3469877" y="737642"/>
            <a:ext cx="4842801" cy="769441"/>
          </a:xfrm>
          <a:prstGeom prst="rect">
            <a:avLst/>
          </a:prstGeom>
          <a:noFill/>
        </p:spPr>
        <p:txBody>
          <a:bodyPr wrap="none" lIns="91440" tIns="45720" rIns="91440" bIns="45720">
            <a:spAutoFit/>
          </a:bodyPr>
          <a:lstStyle/>
          <a:p>
            <a:r>
              <a:rPr lang="en-AU" sz="4400" b="1" dirty="0">
                <a:ln w="9525">
                  <a:solidFill>
                    <a:schemeClr val="bg1"/>
                  </a:solidFill>
                  <a:prstDash val="solid"/>
                </a:ln>
                <a:effectLst>
                  <a:outerShdw blurRad="12700" dist="38100" dir="2700000" algn="tl" rotWithShape="0">
                    <a:schemeClr val="bg1">
                      <a:lumMod val="50000"/>
                    </a:schemeClr>
                  </a:outerShdw>
                </a:effectLst>
              </a:rPr>
              <a:t>At Risk Populations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0639" y="1688234"/>
            <a:ext cx="6256361" cy="4763366"/>
          </a:xfrm>
          <a:prstGeom prst="rect">
            <a:avLst/>
          </a:prstGeom>
        </p:spPr>
      </p:pic>
      <p:sp>
        <p:nvSpPr>
          <p:cNvPr id="8" name="TextBox 7"/>
          <p:cNvSpPr txBox="1"/>
          <p:nvPr/>
        </p:nvSpPr>
        <p:spPr>
          <a:xfrm>
            <a:off x="5545667" y="2971800"/>
            <a:ext cx="820096" cy="369332"/>
          </a:xfrm>
          <a:prstGeom prst="rect">
            <a:avLst/>
          </a:prstGeom>
          <a:noFill/>
        </p:spPr>
        <p:txBody>
          <a:bodyPr wrap="none" rtlCol="0">
            <a:spAutoFit/>
          </a:bodyPr>
          <a:lstStyle/>
          <a:p>
            <a:r>
              <a:rPr lang="en-AU" dirty="0"/>
              <a:t>By Age</a:t>
            </a:r>
          </a:p>
        </p:txBody>
      </p:sp>
    </p:spTree>
    <p:extLst>
      <p:ext uri="{BB962C8B-B14F-4D97-AF65-F5344CB8AC3E}">
        <p14:creationId xmlns:p14="http://schemas.microsoft.com/office/powerpoint/2010/main" val="1892411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Rectangle 5"/>
          <p:cNvSpPr/>
          <p:nvPr/>
        </p:nvSpPr>
        <p:spPr>
          <a:xfrm>
            <a:off x="1590285" y="737642"/>
            <a:ext cx="7229030" cy="769441"/>
          </a:xfrm>
          <a:prstGeom prst="rect">
            <a:avLst/>
          </a:prstGeom>
          <a:noFill/>
        </p:spPr>
        <p:txBody>
          <a:bodyPr wrap="none" lIns="91440" tIns="45720" rIns="91440" bIns="45720">
            <a:spAutoFit/>
          </a:bodyPr>
          <a:lstStyle/>
          <a:p>
            <a:r>
              <a:rPr lang="en-AU" sz="4400" b="1" cap="none" spc="0" dirty="0">
                <a:ln w="9525">
                  <a:solidFill>
                    <a:schemeClr val="bg1"/>
                  </a:solidFill>
                  <a:prstDash val="solid"/>
                </a:ln>
                <a:effectLst>
                  <a:outerShdw blurRad="12700" dist="38100" dir="2700000" algn="tl" rotWithShape="0">
                    <a:schemeClr val="bg1">
                      <a:lumMod val="50000"/>
                    </a:schemeClr>
                  </a:outerShdw>
                </a:effectLst>
              </a:rPr>
              <a:t>Australia and Amphetamines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64" y="1718734"/>
            <a:ext cx="6905625" cy="4572000"/>
          </a:xfrm>
          <a:prstGeom prst="rect">
            <a:avLst/>
          </a:prstGeom>
        </p:spPr>
      </p:pic>
      <p:sp>
        <p:nvSpPr>
          <p:cNvPr id="4" name="Rectangle 3"/>
          <p:cNvSpPr/>
          <p:nvPr/>
        </p:nvSpPr>
        <p:spPr>
          <a:xfrm>
            <a:off x="6420947" y="5938107"/>
            <a:ext cx="2576346" cy="261610"/>
          </a:xfrm>
          <a:prstGeom prst="rect">
            <a:avLst/>
          </a:prstGeom>
        </p:spPr>
        <p:txBody>
          <a:bodyPr wrap="none">
            <a:spAutoFit/>
          </a:bodyPr>
          <a:lstStyle/>
          <a:p>
            <a:r>
              <a:rPr lang="en-AU" sz="1100" dirty="0"/>
              <a:t>United Nations Office on Drugs and Crime</a:t>
            </a:r>
          </a:p>
        </p:txBody>
      </p:sp>
    </p:spTree>
    <p:extLst>
      <p:ext uri="{BB962C8B-B14F-4D97-AF65-F5344CB8AC3E}">
        <p14:creationId xmlns:p14="http://schemas.microsoft.com/office/powerpoint/2010/main" val="2798151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Rectangle 5"/>
          <p:cNvSpPr/>
          <p:nvPr/>
        </p:nvSpPr>
        <p:spPr>
          <a:xfrm>
            <a:off x="3148810" y="737642"/>
            <a:ext cx="5100499" cy="769441"/>
          </a:xfrm>
          <a:prstGeom prst="rect">
            <a:avLst/>
          </a:prstGeom>
          <a:noFill/>
        </p:spPr>
        <p:txBody>
          <a:bodyPr wrap="none" lIns="91440" tIns="45720" rIns="91440" bIns="45720">
            <a:spAutoFit/>
          </a:bodyPr>
          <a:lstStyle/>
          <a:p>
            <a:r>
              <a:rPr lang="en-AU" sz="4400" b="1" dirty="0">
                <a:ln w="9525">
                  <a:solidFill>
                    <a:schemeClr val="bg1"/>
                  </a:solidFill>
                  <a:prstDash val="solid"/>
                </a:ln>
                <a:effectLst>
                  <a:outerShdw blurRad="12700" dist="38100" dir="2700000" algn="tl" rotWithShape="0">
                    <a:schemeClr val="bg1">
                      <a:lumMod val="50000"/>
                    </a:schemeClr>
                  </a:outerShdw>
                </a:effectLst>
              </a:rPr>
              <a:t>Australia and Ecstasy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7411" y="1608667"/>
            <a:ext cx="6707731" cy="4755577"/>
          </a:xfrm>
          <a:prstGeom prst="rect">
            <a:avLst/>
          </a:prstGeom>
        </p:spPr>
      </p:pic>
    </p:spTree>
    <p:extLst>
      <p:ext uri="{BB962C8B-B14F-4D97-AF65-F5344CB8AC3E}">
        <p14:creationId xmlns:p14="http://schemas.microsoft.com/office/powerpoint/2010/main" val="1767746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sp>
        <p:nvSpPr>
          <p:cNvPr id="6" name="Rectangle 5"/>
          <p:cNvSpPr/>
          <p:nvPr/>
        </p:nvSpPr>
        <p:spPr>
          <a:xfrm>
            <a:off x="315763" y="1737604"/>
            <a:ext cx="10574498" cy="3046988"/>
          </a:xfrm>
          <a:prstGeom prst="rect">
            <a:avLst/>
          </a:prstGeom>
          <a:noFill/>
        </p:spPr>
        <p:txBody>
          <a:bodyPr wrap="none" lIns="91440" tIns="45720" rIns="91440" bIns="45720">
            <a:spAutoFit/>
          </a:bodyPr>
          <a:lstStyle/>
          <a:p>
            <a:pPr marL="685800" indent="-685800">
              <a:buFont typeface="Arial" panose="020B0604020202020204" pitchFamily="34" charset="0"/>
              <a:buChar char="•"/>
            </a:pPr>
            <a:r>
              <a:rPr lang="en-AU" sz="4800" b="1" dirty="0">
                <a:ln w="9525">
                  <a:solidFill>
                    <a:schemeClr val="bg1"/>
                  </a:solidFill>
                  <a:prstDash val="solid"/>
                </a:ln>
                <a:effectLst>
                  <a:outerShdw blurRad="12700" dist="38100" dir="2700000" algn="tl" rotWithShape="0">
                    <a:schemeClr val="bg1">
                      <a:lumMod val="50000"/>
                    </a:schemeClr>
                  </a:outerShdw>
                </a:effectLst>
              </a:rPr>
              <a:t>How did we get into so much trouble?</a:t>
            </a:r>
          </a:p>
          <a:p>
            <a:pPr marL="685800" indent="-685800">
              <a:buFont typeface="Arial" panose="020B0604020202020204" pitchFamily="34" charset="0"/>
              <a:buChar char="•"/>
            </a:pPr>
            <a:endParaRPr lang="en-AU" sz="4800" b="1" cap="none" spc="0" dirty="0">
              <a:ln w="9525">
                <a:solidFill>
                  <a:schemeClr val="bg1"/>
                </a:solidFill>
                <a:prstDash val="solid"/>
              </a:ln>
              <a:effectLst>
                <a:outerShdw blurRad="12700" dist="38100" dir="2700000" algn="tl" rotWithShape="0">
                  <a:schemeClr val="bg1">
                    <a:lumMod val="50000"/>
                  </a:schemeClr>
                </a:outerShdw>
              </a:effectLst>
            </a:endParaRPr>
          </a:p>
          <a:p>
            <a:pPr marL="685800" indent="-685800">
              <a:buFont typeface="Arial" panose="020B0604020202020204" pitchFamily="34" charset="0"/>
              <a:buChar char="•"/>
            </a:pPr>
            <a:r>
              <a:rPr lang="en-AU" sz="4800" b="1" cap="none" spc="0" dirty="0">
                <a:ln w="9525">
                  <a:solidFill>
                    <a:schemeClr val="bg1"/>
                  </a:solidFill>
                  <a:prstDash val="solid"/>
                </a:ln>
                <a:effectLst>
                  <a:outerShdw blurRad="12700" dist="38100" dir="2700000" algn="tl" rotWithShape="0">
                    <a:schemeClr val="bg1">
                      <a:lumMod val="50000"/>
                    </a:schemeClr>
                  </a:outerShdw>
                </a:effectLst>
              </a:rPr>
              <a:t>How do we get out </a:t>
            </a:r>
          </a:p>
          <a:p>
            <a:r>
              <a:rPr lang="en-AU" sz="4800" b="1" cap="none" spc="0" dirty="0">
                <a:ln w="9525">
                  <a:solidFill>
                    <a:schemeClr val="bg1"/>
                  </a:solidFill>
                  <a:prstDash val="solid"/>
                </a:ln>
                <a:effectLst>
                  <a:outerShdw blurRad="12700" dist="38100" dir="2700000" algn="tl" rotWithShape="0">
                    <a:schemeClr val="bg1">
                      <a:lumMod val="50000"/>
                    </a:schemeClr>
                  </a:outerShdw>
                </a:effectLst>
              </a:rPr>
              <a:t>(what works and What Doesn’t)</a:t>
            </a:r>
          </a:p>
        </p:txBody>
      </p:sp>
    </p:spTree>
    <p:extLst>
      <p:ext uri="{BB962C8B-B14F-4D97-AF65-F5344CB8AC3E}">
        <p14:creationId xmlns:p14="http://schemas.microsoft.com/office/powerpoint/2010/main" val="405404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48000">
              <a:srgbClr val="006666"/>
            </a:gs>
            <a:gs pos="74000">
              <a:schemeClr val="bg1"/>
            </a:gs>
            <a:gs pos="8300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071" y="282112"/>
            <a:ext cx="4808375" cy="652721"/>
          </a:xfrm>
        </p:spPr>
        <p:txBody>
          <a:bodyPr>
            <a:normAutofit/>
          </a:bodyPr>
          <a:lstStyle/>
          <a:p>
            <a:r>
              <a:rPr lang="en-AU" sz="3200" dirty="0">
                <a:solidFill>
                  <a:srgbClr val="006666"/>
                </a:solidFill>
              </a:rPr>
              <a:t>Rural Health Tasmania Inc.</a:t>
            </a:r>
            <a:endParaRPr lang="en-US" sz="3200" dirty="0">
              <a:solidFill>
                <a:srgbClr val="006666"/>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763" y="282112"/>
            <a:ext cx="963308" cy="8402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482" y="1361109"/>
            <a:ext cx="6689823" cy="4856811"/>
          </a:xfrm>
          <a:prstGeom prst="rect">
            <a:avLst/>
          </a:prstGeom>
        </p:spPr>
      </p:pic>
      <p:sp>
        <p:nvSpPr>
          <p:cNvPr id="4" name="TextBox 3"/>
          <p:cNvSpPr txBox="1"/>
          <p:nvPr/>
        </p:nvSpPr>
        <p:spPr>
          <a:xfrm>
            <a:off x="631769" y="1429788"/>
            <a:ext cx="3682538" cy="4154984"/>
          </a:xfrm>
          <a:prstGeom prst="rect">
            <a:avLst/>
          </a:prstGeom>
          <a:noFill/>
        </p:spPr>
        <p:txBody>
          <a:bodyPr wrap="square" rtlCol="0">
            <a:spAutoFit/>
          </a:bodyPr>
          <a:lstStyle/>
          <a:p>
            <a:r>
              <a:rPr lang="en-AU" sz="4400" dirty="0"/>
              <a:t>Making Sense of prevention. Does it really work and what does it look like? </a:t>
            </a:r>
            <a:endParaRPr lang="en-US" sz="4400" dirty="0"/>
          </a:p>
        </p:txBody>
      </p:sp>
    </p:spTree>
    <p:extLst>
      <p:ext uri="{BB962C8B-B14F-4D97-AF65-F5344CB8AC3E}">
        <p14:creationId xmlns:p14="http://schemas.microsoft.com/office/powerpoint/2010/main" val="29978709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903</TotalTime>
  <Words>3093</Words>
  <Application>Microsoft Office PowerPoint</Application>
  <PresentationFormat>Widescreen</PresentationFormat>
  <Paragraphs>276</Paragraphs>
  <Slides>37</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waterman</dc:creator>
  <cp:lastModifiedBy>robert waterman</cp:lastModifiedBy>
  <cp:revision>79</cp:revision>
  <dcterms:created xsi:type="dcterms:W3CDTF">2015-12-11T20:08:49Z</dcterms:created>
  <dcterms:modified xsi:type="dcterms:W3CDTF">2016-03-24T03:32:19Z</dcterms:modified>
</cp:coreProperties>
</file>